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228600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" y="77724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777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600200" y="89611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KINGKONG AX ACADEMY · SESSION 1 / 8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1회차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69748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3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AI의 진짜 능력과
</a:t>
            </a:r>
            <a:pPr indent="0" marL="0">
              <a:lnSpc>
                <a:spcPct val="103000"/>
              </a:lnSpc>
              <a:buNone/>
            </a:pPr>
            <a:r>
              <a:rPr lang="en-US" sz="50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AX 전략</a:t>
            </a:r>
            <a:endParaRPr lang="en-US" sz="5000" dirty="0"/>
          </a:p>
        </p:txBody>
      </p:sp>
      <p:sp>
        <p:nvSpPr>
          <p:cNvPr id="8" name="Shape 6"/>
          <p:cNvSpPr/>
          <p:nvPr/>
        </p:nvSpPr>
        <p:spPr>
          <a:xfrm>
            <a:off x="868680" y="4892040"/>
            <a:ext cx="2926080" cy="0"/>
          </a:xfrm>
          <a:prstGeom prst="line">
            <a:avLst/>
          </a:prstGeom>
          <a:noFill/>
          <a:ln w="19050">
            <a:solidFill>
              <a:srgbClr val="D99A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507492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2026년의 AI는 대화만 하지 않습니다 — 도구를 쓰고 스스로 일하는 파트너입니다.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557784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3시간 · 강의 60분 + 실습 75분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⑥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8대 AX 과제 지도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소싱에서 시작해 예측·운영·의사결정으로 이어집니다. 내 업무는 어느 칸에 있습니까?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286000"/>
            <a:ext cx="2606040" cy="2743200"/>
          </a:xfrm>
          <a:prstGeom prst="roundRect">
            <a:avLst>
              <a:gd name="adj" fmla="val 3509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051560" y="2542032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51560" y="283464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소싱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051560" y="352044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① AI 비딩 분석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051560" y="402336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② 추천 입찰가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3410712" y="3429000"/>
            <a:ext cx="2926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685032" y="2286000"/>
            <a:ext cx="2606040" cy="2743200"/>
          </a:xfrm>
          <a:prstGeom prst="roundRect">
            <a:avLst>
              <a:gd name="adj" fmla="val 3509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913632" y="2542032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913632" y="283464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3913632" y="352044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③ 판매 예측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913632" y="402336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④ 재고 예측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6272784" y="3429000"/>
            <a:ext cx="2926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6547104" y="2286000"/>
            <a:ext cx="2606040" cy="2743200"/>
          </a:xfrm>
          <a:prstGeom prst="roundRect">
            <a:avLst>
              <a:gd name="adj" fmla="val 3509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775704" y="2542032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775704" y="283464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운영</a:t>
            </a:r>
            <a:endParaRPr lang="en-US" sz="2100" dirty="0"/>
          </a:p>
        </p:txBody>
      </p:sp>
      <p:sp>
        <p:nvSpPr>
          <p:cNvPr id="22" name="Text 20"/>
          <p:cNvSpPr/>
          <p:nvPr/>
        </p:nvSpPr>
        <p:spPr>
          <a:xfrm>
            <a:off x="6775704" y="352044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⑤ 자동 가격 추천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6775704" y="402336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⑥ 점포별 자동 배분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9134856" y="3429000"/>
            <a:ext cx="2926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9409176" y="2286000"/>
            <a:ext cx="2606040" cy="2743200"/>
          </a:xfrm>
          <a:prstGeom prst="roundRect">
            <a:avLst>
              <a:gd name="adj" fmla="val 3509"/>
            </a:avLst>
          </a:prstGeom>
          <a:solidFill>
            <a:srgbClr val="0A0A0B"/>
          </a:solidFill>
          <a:ln w="12700">
            <a:solidFill>
              <a:srgbClr val="0A0A0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9637776" y="2542032"/>
            <a:ext cx="2148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4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637776" y="2834640"/>
            <a:ext cx="2148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의사결정</a:t>
            </a:r>
            <a:endParaRPr lang="en-US" sz="2100" dirty="0"/>
          </a:p>
        </p:txBody>
      </p:sp>
      <p:sp>
        <p:nvSpPr>
          <p:cNvPr id="28" name="Text 26"/>
          <p:cNvSpPr/>
          <p:nvPr/>
        </p:nvSpPr>
        <p:spPr>
          <a:xfrm>
            <a:off x="9637776" y="352044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6E1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⑦ 경영 대시보드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9637776" y="4023360"/>
            <a:ext cx="2148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E6E1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⑧ 킹콩 GPT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822960" y="53492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↻  판매·재고 실적이 다시 소싱·예측 모델을 학습시키는 선순환 구조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우리의 지표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교육이 성공했는지 무엇으로 아는가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2148840" cy="1463040"/>
          </a:xfrm>
          <a:prstGeom prst="roundRect">
            <a:avLst>
              <a:gd name="adj" fmla="val 6250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24128" y="233172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042416" y="297180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96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자동화율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0" y="2148840"/>
            <a:ext cx="2148840" cy="1463040"/>
          </a:xfrm>
          <a:prstGeom prst="roundRect">
            <a:avLst>
              <a:gd name="adj" fmla="val 6250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401568" y="233172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</a:t>
            </a:r>
            <a:endParaRPr lang="en-US" sz="3000" dirty="0"/>
          </a:p>
        </p:txBody>
      </p:sp>
      <p:sp>
        <p:nvSpPr>
          <p:cNvPr id="11" name="Text 9"/>
          <p:cNvSpPr/>
          <p:nvPr/>
        </p:nvSpPr>
        <p:spPr>
          <a:xfrm>
            <a:off x="3419856" y="297180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96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보고 자동화율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577840" y="2148840"/>
            <a:ext cx="2148840" cy="1463040"/>
          </a:xfrm>
          <a:prstGeom prst="roundRect">
            <a:avLst>
              <a:gd name="adj" fmla="val 6250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779008" y="233172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88%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5797296" y="297180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96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비딩 예측 정확도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955280" y="2148840"/>
            <a:ext cx="2148840" cy="1463040"/>
          </a:xfrm>
          <a:prstGeom prst="roundRect">
            <a:avLst>
              <a:gd name="adj" fmla="val 6250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156448" y="2331720"/>
            <a:ext cx="1783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8174736" y="297180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9C96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배분 추천 정확도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0332720" y="2148840"/>
            <a:ext cx="1005840" cy="1463040"/>
          </a:xfrm>
          <a:prstGeom prst="roundRect">
            <a:avLst>
              <a:gd name="adj" fmla="val 9091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0332720" y="2468880"/>
            <a:ext cx="1005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…</a:t>
            </a:r>
            <a:endParaRPr lang="en-US" sz="2400" dirty="0"/>
          </a:p>
        </p:txBody>
      </p:sp>
      <p:sp>
        <p:nvSpPr>
          <p:cNvPr id="20" name="Shape 18"/>
          <p:cNvSpPr/>
          <p:nvPr/>
        </p:nvSpPr>
        <p:spPr>
          <a:xfrm>
            <a:off x="822960" y="3886200"/>
            <a:ext cx="10515600" cy="1600200"/>
          </a:xfrm>
          <a:prstGeom prst="roundRect">
            <a:avLst>
              <a:gd name="adj" fmla="val 5714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1234440" y="4114800"/>
            <a:ext cx="2194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</a:t>
            </a:r>
            <a:endParaRPr lang="en-US" sz="4800" dirty="0"/>
          </a:p>
        </p:txBody>
      </p:sp>
      <p:sp>
        <p:nvSpPr>
          <p:cNvPr id="22" name="Text 20"/>
          <p:cNvSpPr/>
          <p:nvPr/>
        </p:nvSpPr>
        <p:spPr>
          <a:xfrm>
            <a:off x="3566160" y="4206240"/>
            <a:ext cx="29260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활용률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3566160" y="4617720"/>
            <a:ext cx="74066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AI를 실제 업무에 반영한 비율. 이 숫자는 여러분이 만듭니다 — 그래서 이 교육이 있습니다.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822960" y="57150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나머지 4개는 시스템이 만들지만, 'AI 활용률'만은 사람이 만드는 지표입니다.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· 75분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AI가 '일하는' 모습을 직접 봅니다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2인 1조 페어. 강사는 답을 주지 않고 순회하며 질문만 던집니다.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331720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97280" y="2532888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532888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15분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194560" y="2478024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계정·도구 세팅 및 첫 접속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8686800" y="247802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로그인 · 화면 익히기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22960" y="3282696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097280" y="3483864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3483864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194560" y="3429000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 쓰는 AI 체험 — 데이터 표를 주고 "직접 계산해서 차트로"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8686800" y="34290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AI가 코드를 돌려 처리하는 걸 목격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822960" y="4233672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097280" y="4434840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19" name="Text 17"/>
          <p:cNvSpPr/>
          <p:nvPr/>
        </p:nvSpPr>
        <p:spPr>
          <a:xfrm>
            <a:off x="1097280" y="4434840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15분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194560" y="4379976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환각도 체험 — 없는 사내 규정을 물어본다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8686800" y="4379976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"빠르지만 확인은 필수"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822960" y="5184648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097280" y="5385816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24" name="Text 22"/>
          <p:cNvSpPr/>
          <p:nvPr/>
        </p:nvSpPr>
        <p:spPr>
          <a:xfrm>
            <a:off x="1097280" y="5385816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20분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194560" y="5330952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"AI가 이것도 하네" 1개씩 찾아 조별 공유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8686800" y="5330952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놀란 점을 나눈다</a:t>
            </a: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WRAP-UP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딱 세 줄만 기억하세요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68880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68880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291840" y="2414016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AI는 대화만 하는 게 아니라 도구를 쓰고 스스로 일한다.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822960" y="3493008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97280" y="3767328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767328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파트너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91840" y="3712464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'신입 인턴'이 아니라 유능한 실무 파트너. 잘 시키지 말고 잘 맡겨라.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822960" y="4791456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97280" y="5065776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1097280" y="5065776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역할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291840" y="5010912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타이핑하는 사람 → 일을 맡기고 검증하고 책임지는 사람.</a:t>
            </a:r>
            <a:endParaRPr lang="en-US" sz="14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HOMEWORK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과제 · 그리고 다음 시간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017520"/>
          </a:xfrm>
          <a:prstGeom prst="roundRect">
            <a:avLst>
              <a:gd name="adj" fmla="val 303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이번 주 과제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880360"/>
            <a:ext cx="44805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 중 매주 반복되는 작업 3가지를 적어옵니다.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3703320"/>
            <a:ext cx="44805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각각 주당 몇 시간이 드는지 함께 적습니다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잘 못하는 일, 미루게 되는 일일수록 좋습니다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2회차에서 이걸 AI에게 '맡기는' 실습을 합니다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1188720" y="475488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제출: 팀 채널 · 다음 수업 전날까지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172200" y="2148840"/>
            <a:ext cx="5166360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53796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2회차 예고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37960" y="2880360"/>
            <a:ext cx="44805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AI에게 일 맡기는 법 — 위임의 기술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537960" y="3520440"/>
            <a:ext cx="44805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목표·맥락·제약·성공기준으로 브리핑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자료·데이터·이미지를 함께 붙여주기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되묻게 하고 대화하듯 개선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적어온 반복작업 3가지를 꼭 가져오세요.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프롬프트 뱅크 300선 · www.900sal.com/prompts/  (미리 둘러보셔도 좋습니다)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93192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1887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1 / 8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10515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질문 </a:t>
            </a:r>
            <a:pPr indent="0" marL="0">
              <a:buNone/>
            </a:pPr>
            <a:r>
              <a:rPr lang="en-US" sz="48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있으신가요?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68680" y="3474720"/>
            <a:ext cx="96012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5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AI는 도구를 쓰고 스스로 일하는 유능한 파트너입니다.</a:t>
            </a:r>
            <a:endParaRPr lang="en-US" sz="15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5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 파트너를 가장 잘 부리는 사람은 — 현장을 아는 여러분입니다.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868680" y="5120640"/>
            <a:ext cx="1042416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53492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AI 혁신센터</a:t>
            </a:r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AX 사내교육 1회차   ·   임승훈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오늘의 3시간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03120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249424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00:00 – 00:15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017520" y="2249424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오프닝 · 오리엔테이션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406640" y="2249424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 3원칙 공지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822960" y="2962656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6EDD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097280" y="3108960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00:15 – 01:15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017520" y="3108960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개념 강의 (60분)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406640" y="31089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AI의 진짜 능력 · 킹콩 AX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822960" y="3822192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97280" y="3968496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01:15 – 01:25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017520" y="3968496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휴식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7406640" y="3968496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822960" y="4681728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6EDD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097280" y="4828032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01:25 – 02:40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017520" y="4828032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워크숍 (75분)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406640" y="4828032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 쓰는 AI 직접 체험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22960" y="5541264"/>
            <a:ext cx="10515600" cy="749808"/>
          </a:xfrm>
          <a:prstGeom prst="roundRect">
            <a:avLst>
              <a:gd name="adj" fmla="val 12195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097280" y="5687568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02:40 – 03:00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017520" y="5687568"/>
            <a:ext cx="4206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정리 · 과제 · Q&amp;A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7406640" y="5687568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822960" y="5897880"/>
            <a:ext cx="10515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강의보다 실습이 깁니다. 오늘은 AI가 '실제로 일하는' 모습을 직접 봅니다.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끝나면 이걸 할 수 있습니다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43000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43000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2026년 AI가 실제로 하는 일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(대화를 넘어 행동)을 설명한다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4407408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27448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AI를 '신입 인턴'이 아니라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'도구 쓰는 파트너'로 이해한다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7991856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11896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8311896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311896" y="3429000"/>
            <a:ext cx="269748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8대 AX 과제와</a:t>
            </a:r>
            <a:endParaRPr lang="en-US" sz="14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업무의 접점을 찾는다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822960" y="52120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 세 가지는 8회차까지 계속 쓰입니다. 오늘이 토대입니다.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WE START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시작 전에 · AI 사용 보안 3원칙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B0AA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교육 기간 내내, 그리고 그 이후에도 지켜야 하는 규칙입니다.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194560"/>
            <a:ext cx="3310128" cy="2834640"/>
          </a:xfrm>
          <a:prstGeom prst="roundRect">
            <a:avLst>
              <a:gd name="adj" fmla="val 322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143000" y="2514600"/>
            <a:ext cx="1143000" cy="384048"/>
          </a:xfrm>
          <a:prstGeom prst="roundRect">
            <a:avLst>
              <a:gd name="adj" fmla="val 14286"/>
            </a:avLst>
          </a:prstGeom>
          <a:solidFill>
            <a:srgbClr val="B4453C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2514600"/>
            <a:ext cx="1143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원칙 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143000" y="3017520"/>
            <a:ext cx="2697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넣지 말 것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43000" y="3520440"/>
            <a:ext cx="26974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고객 개인정보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공급사 매입 단가표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미공개 재무 자료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비밀번호 · API 키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407408" y="2194560"/>
            <a:ext cx="3310128" cy="2834640"/>
          </a:xfrm>
          <a:prstGeom prst="roundRect">
            <a:avLst>
              <a:gd name="adj" fmla="val 322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27448" y="2514600"/>
            <a:ext cx="1143000" cy="384048"/>
          </a:xfrm>
          <a:prstGeom prst="roundRect">
            <a:avLst>
              <a:gd name="adj" fmla="val 14286"/>
            </a:avLst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4727448" y="2514600"/>
            <a:ext cx="1143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원칙 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27448" y="3017520"/>
            <a:ext cx="2697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권한을 관리할 것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727448" y="3520440"/>
            <a:ext cx="26974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정보 → 킹콩 GPT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권한 → 최소한만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고위험 행동 → 사람 승인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7991856" y="2194560"/>
            <a:ext cx="3310128" cy="2834640"/>
          </a:xfrm>
          <a:prstGeom prst="roundRect">
            <a:avLst>
              <a:gd name="adj" fmla="val 322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8311896" y="2514600"/>
            <a:ext cx="1143000" cy="384048"/>
          </a:xfrm>
          <a:prstGeom prst="roundRect">
            <a:avLst>
              <a:gd name="adj" fmla="val 14286"/>
            </a:avLst>
          </a:prstGeom>
          <a:solidFill>
            <a:srgbClr val="3F7D51"/>
          </a:solidFill>
          <a:ln/>
        </p:spPr>
      </p:sp>
      <p:sp>
        <p:nvSpPr>
          <p:cNvPr id="19" name="Text 17"/>
          <p:cNvSpPr/>
          <p:nvPr/>
        </p:nvSpPr>
        <p:spPr>
          <a:xfrm>
            <a:off x="8311896" y="2514600"/>
            <a:ext cx="1143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원칙 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311896" y="3017520"/>
            <a:ext cx="2697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고위험은 사람이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311896" y="3520440"/>
            <a:ext cx="26974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계산은 도구(코드)로 정확히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출처를 요구할 것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결정·책임은 위임 불가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822960" y="5349240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이제 AI가 '행동'하니 — 무엇을 입력하나 + 무엇을 할 권한을 줬나, 둘 다 관리합니다.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①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세대가 바뀌었습니다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657600"/>
          </a:xfrm>
          <a:prstGeom prst="roundRect">
            <a:avLst>
              <a:gd name="adj" fmla="val 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예전 AI (챗봇)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43000" y="27889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말로 물으면 말로 답한다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1143000" y="324612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요약 · 초안 정도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143000" y="374904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한 번에 한 번 대답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143000" y="425196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우리 회사는 모름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1143000" y="4754880"/>
            <a:ext cx="4663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계산·행동은 못 함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72200" y="2148840"/>
            <a:ext cx="5166360" cy="3657600"/>
          </a:xfrm>
          <a:prstGeom prst="roundRect">
            <a:avLst>
              <a:gd name="adj" fmla="val 2500"/>
            </a:avLst>
          </a:prstGeom>
          <a:solidFill>
            <a:srgbClr val="0A0A0B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9224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지금 AI (에이전트)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92240" y="27889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말로 시키면 스스로 일한다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492240" y="324612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도구를 쓴다 (코드 실행·검색)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6492240" y="374904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여러 단계를 스스로 처리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6492240" y="425196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사내 데이터에 연결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6492240" y="475488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이미지·문서를 이해 (멀티모달)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5715000" y="3657600"/>
            <a:ext cx="548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②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지금 AI가 실제로 하는 일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1600200"/>
          </a:xfrm>
          <a:prstGeom prst="roundRect">
            <a:avLst>
              <a:gd name="adj" fmla="val 5714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23160"/>
            <a:ext cx="457200" cy="457200"/>
          </a:xfrm>
          <a:prstGeom prst="roundRect">
            <a:avLst>
              <a:gd name="adj" fmla="val 50000"/>
            </a:avLst>
          </a:prstGeom>
          <a:solidFill>
            <a:srgbClr val="4A7EA8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23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691640" y="24231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직접 분석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97280" y="3017520"/>
            <a:ext cx="28346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표를 받아 코드로 계산·차트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407408" y="2148840"/>
            <a:ext cx="3310128" cy="1600200"/>
          </a:xfrm>
          <a:prstGeom prst="roundRect">
            <a:avLst>
              <a:gd name="adj" fmla="val 5714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81728" y="2423160"/>
            <a:ext cx="457200" cy="457200"/>
          </a:xfrm>
          <a:prstGeom prst="roundRect">
            <a:avLst>
              <a:gd name="adj" fmla="val 50000"/>
            </a:avLst>
          </a:prstGeom>
          <a:solidFill>
            <a:srgbClr val="D99A2B"/>
          </a:solidFill>
          <a:ln/>
        </p:spPr>
      </p:sp>
      <p:sp>
        <p:nvSpPr>
          <p:cNvPr id="13" name="Text 11"/>
          <p:cNvSpPr/>
          <p:nvPr/>
        </p:nvSpPr>
        <p:spPr>
          <a:xfrm>
            <a:off x="4681728" y="2423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276088" y="24231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문서 통째 처리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681728" y="3017520"/>
            <a:ext cx="28346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계약서·매뉴얼 요약·쟁점 추출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991856" y="2148840"/>
            <a:ext cx="3310128" cy="1600200"/>
          </a:xfrm>
          <a:prstGeom prst="roundRect">
            <a:avLst>
              <a:gd name="adj" fmla="val 5714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266176" y="2423160"/>
            <a:ext cx="457200" cy="457200"/>
          </a:xfrm>
          <a:prstGeom prst="roundRect">
            <a:avLst>
              <a:gd name="adj" fmla="val 50000"/>
            </a:avLst>
          </a:prstGeom>
          <a:solidFill>
            <a:srgbClr val="3F7D51"/>
          </a:solidFill>
          <a:ln/>
        </p:spPr>
      </p:sp>
      <p:sp>
        <p:nvSpPr>
          <p:cNvPr id="18" name="Text 16"/>
          <p:cNvSpPr/>
          <p:nvPr/>
        </p:nvSpPr>
        <p:spPr>
          <a:xfrm>
            <a:off x="8266176" y="24231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860536" y="24231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멀티모달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266176" y="3017520"/>
            <a:ext cx="28346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상품 사진 보고 설명 작성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822960" y="3977640"/>
            <a:ext cx="3310128" cy="1600200"/>
          </a:xfrm>
          <a:prstGeom prst="roundRect">
            <a:avLst>
              <a:gd name="adj" fmla="val 5714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1097280" y="4251960"/>
            <a:ext cx="457200" cy="457200"/>
          </a:xfrm>
          <a:prstGeom prst="roundRect">
            <a:avLst>
              <a:gd name="adj" fmla="val 50000"/>
            </a:avLst>
          </a:prstGeom>
          <a:solidFill>
            <a:srgbClr val="4A7EA8"/>
          </a:solidFill>
          <a:ln/>
        </p:spPr>
      </p:sp>
      <p:sp>
        <p:nvSpPr>
          <p:cNvPr id="23" name="Text 21"/>
          <p:cNvSpPr/>
          <p:nvPr/>
        </p:nvSpPr>
        <p:spPr>
          <a:xfrm>
            <a:off x="1097280" y="4251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1691640" y="42519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업무 자동화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1097280" y="4846320"/>
            <a:ext cx="28346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반복 작업을 스스로 도는 워크플로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407408" y="3977640"/>
            <a:ext cx="3310128" cy="1600200"/>
          </a:xfrm>
          <a:prstGeom prst="roundRect">
            <a:avLst>
              <a:gd name="adj" fmla="val 5714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4251960"/>
            <a:ext cx="457200" cy="457200"/>
          </a:xfrm>
          <a:prstGeom prst="roundRect">
            <a:avLst>
              <a:gd name="adj" fmla="val 50000"/>
            </a:avLst>
          </a:prstGeom>
          <a:solidFill>
            <a:srgbClr val="D99A2B"/>
          </a:solidFill>
          <a:ln/>
        </p:spPr>
      </p:sp>
      <p:sp>
        <p:nvSpPr>
          <p:cNvPr id="28" name="Text 26"/>
          <p:cNvSpPr/>
          <p:nvPr/>
        </p:nvSpPr>
        <p:spPr>
          <a:xfrm>
            <a:off x="4681728" y="4251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276088" y="42519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시스템 연결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4681728" y="4846320"/>
            <a:ext cx="28346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데이터·도구에 접속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7991856" y="3977640"/>
            <a:ext cx="3310128" cy="1600200"/>
          </a:xfrm>
          <a:prstGeom prst="roundRect">
            <a:avLst>
              <a:gd name="adj" fmla="val 5714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8266176" y="4251960"/>
            <a:ext cx="457200" cy="457200"/>
          </a:xfrm>
          <a:prstGeom prst="roundRect">
            <a:avLst>
              <a:gd name="adj" fmla="val 50000"/>
            </a:avLst>
          </a:prstGeom>
          <a:solidFill>
            <a:srgbClr val="3F7D51"/>
          </a:solidFill>
          <a:ln/>
        </p:spPr>
      </p:sp>
      <p:sp>
        <p:nvSpPr>
          <p:cNvPr id="33" name="Text 31"/>
          <p:cNvSpPr/>
          <p:nvPr/>
        </p:nvSpPr>
        <p:spPr>
          <a:xfrm>
            <a:off x="8266176" y="4251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8860536" y="42519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비개발자가 만든다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8266176" y="4846320"/>
            <a:ext cx="28346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코드 몰라도 실제 도구를 구축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822960" y="594360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본부장 임승훈은 이 능력으로 1인 AI 기업을 운영합니다 — 기획·개발·배포를 AI와 함께.</a:t>
            </a:r>
            <a:endParaRPr lang="en-US" sz="12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③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그래도 남는 것 — '못해서'가 아니라 '맡기면 안 되는 것'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3310128" cy="2103120"/>
          </a:xfrm>
          <a:prstGeom prst="roundRect">
            <a:avLst>
              <a:gd name="adj" fmla="val 43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97280" y="239572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사람의 몫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97280" y="2724912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최종 결정과 책임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97280" y="3520440"/>
            <a:ext cx="2788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AI가 실행해도 책임은 사람이 진다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407408" y="2194560"/>
            <a:ext cx="3310128" cy="2103120"/>
          </a:xfrm>
          <a:prstGeom prst="roundRect">
            <a:avLst>
              <a:gd name="adj" fmla="val 43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681728" y="239572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사람의 몫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681728" y="2724912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전례 없는 가치판단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681728" y="3520440"/>
            <a:ext cx="2788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처음 겪는 상황·애매한 트레이드오프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991856" y="2194560"/>
            <a:ext cx="3310128" cy="2103120"/>
          </a:xfrm>
          <a:prstGeom prst="roundRect">
            <a:avLst>
              <a:gd name="adj" fmla="val 43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266176" y="2395728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사람의 몫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66176" y="2724912"/>
            <a:ext cx="27432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사람과의 관계·신뢰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266176" y="3520440"/>
            <a:ext cx="27889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협상·설득·팀워크는 사람의 일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22960" y="4572000"/>
            <a:ext cx="10515600" cy="1234440"/>
          </a:xfrm>
          <a:prstGeom prst="roundRect">
            <a:avLst>
              <a:gd name="adj" fmla="val 7407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143000" y="475488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여전히 그럴듯하게 틀릴 수 있습니다 (환각).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1143000" y="5120640"/>
            <a:ext cx="996696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숫자·출처·고위험·비가역 결정은 사람이 확인합니다. 단, 이건 'AI가 멍청해서'가 아니라 '중요한 판단은 사람 책임'이기 때문입니다.</a:t>
            </a:r>
            <a:endParaRPr lang="en-US" sz="12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④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그래서 바뀌는 건 '내 역할'입니다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377440"/>
            <a:ext cx="4846320" cy="2377440"/>
          </a:xfrm>
          <a:prstGeom prst="roundRect">
            <a:avLst>
              <a:gd name="adj" fmla="val 384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6060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143000" y="297180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타이핑하는 사람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143000" y="361188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9C96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내가 다 하고, AI는 조금 거든다.</a:t>
            </a:r>
            <a:endParaRPr lang="en-US" sz="13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9C96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 글자씩 직접 친다.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806440" y="32004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6537960" y="2377440"/>
            <a:ext cx="4846320" cy="2377440"/>
          </a:xfrm>
          <a:prstGeom prst="roundRect">
            <a:avLst>
              <a:gd name="adj" fmla="val 3846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858000" y="26060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858000" y="2971800"/>
            <a:ext cx="4297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오케스트레이터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858000" y="3611880"/>
            <a:ext cx="42976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일을 맡기고, 방향을 잡고,</a:t>
            </a:r>
            <a:endParaRPr lang="en-US" sz="13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결과를 검증하고 책임진다.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22960" y="51663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오늘부터 우리가 배우는 건 '타이핑'이 아니라 '일을 잘 맡기는 법'입니다.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⑤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왜 하필 우리 회사에 AI가 필요한가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킹콩은 리퍼·반품·이월·재고 상품을 매입해 재유통합니다. 일반 유통과 다른 4가지 난제가 있습니다.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1회차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240280"/>
            <a:ext cx="5074920" cy="1481328"/>
          </a:xfrm>
          <a:prstGeom prst="roundRect">
            <a:avLst>
              <a:gd name="adj" fmla="val 617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97280" y="2532888"/>
            <a:ext cx="566928" cy="566928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53288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847088" y="244144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비정형 · 일회성 재고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1847088" y="2862072"/>
            <a:ext cx="38862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같은 상품이 다시 안 들어옵니다. 전통 예측이 통하지 않습니다.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172200" y="2240280"/>
            <a:ext cx="5074920" cy="1481328"/>
          </a:xfrm>
          <a:prstGeom prst="roundRect">
            <a:avLst>
              <a:gd name="adj" fmla="val 617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46520" y="2532888"/>
            <a:ext cx="566928" cy="566928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6446520" y="253288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196328" y="244144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시간에 따른 가치 감가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7196328" y="2862072"/>
            <a:ext cx="38862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진열이 길어질수록 안 팔리고 가치가 떨어집니다.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822960" y="3931920"/>
            <a:ext cx="5074920" cy="1481328"/>
          </a:xfrm>
          <a:prstGeom prst="roundRect">
            <a:avLst>
              <a:gd name="adj" fmla="val 617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097280" y="4224528"/>
            <a:ext cx="566928" cy="566928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9" name="Text 17"/>
          <p:cNvSpPr/>
          <p:nvPr/>
        </p:nvSpPr>
        <p:spPr>
          <a:xfrm>
            <a:off x="1097280" y="422452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847088" y="413308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매입가가 곧 마진</a:t>
            </a:r>
            <a:endParaRPr lang="en-US" sz="1550" dirty="0"/>
          </a:p>
        </p:txBody>
      </p:sp>
      <p:sp>
        <p:nvSpPr>
          <p:cNvPr id="21" name="Text 19"/>
          <p:cNvSpPr/>
          <p:nvPr/>
        </p:nvSpPr>
        <p:spPr>
          <a:xfrm>
            <a:off x="1847088" y="4553712"/>
            <a:ext cx="38862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'얼마에 사느냐'가 수익을 결정합니다.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6172200" y="3931920"/>
            <a:ext cx="5074920" cy="1481328"/>
          </a:xfrm>
          <a:prstGeom prst="roundRect">
            <a:avLst>
              <a:gd name="adj" fmla="val 6173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446520" y="4224528"/>
            <a:ext cx="566928" cy="566928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4" name="Text 22"/>
          <p:cNvSpPr/>
          <p:nvPr/>
        </p:nvSpPr>
        <p:spPr>
          <a:xfrm>
            <a:off x="6446520" y="422452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7196328" y="413308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27개 매장 옴니채널</a:t>
            </a:r>
            <a:endParaRPr lang="en-US" sz="1550" dirty="0"/>
          </a:p>
        </p:txBody>
      </p:sp>
      <p:sp>
        <p:nvSpPr>
          <p:cNvPr id="26" name="Text 24"/>
          <p:cNvSpPr/>
          <p:nvPr/>
        </p:nvSpPr>
        <p:spPr>
          <a:xfrm>
            <a:off x="7196328" y="4553712"/>
            <a:ext cx="38862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매장마다 상권·수요가 제각각입니다.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822960" y="5715000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사람의 직관만으로 한계가 분명한 이 지점이 — 정확히 AI가 가장 큰 값을 내는 자리입니다.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2026-07-10T23:43:46Z</dcterms:created>
  <dcterms:modified xsi:type="dcterms:W3CDTF">2026-07-10T23:43:46Z</dcterms:modified>
</cp:coreProperties>
</file>