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046720" y="-2286000"/>
            <a:ext cx="6400800" cy="6400800"/>
          </a:xfrm>
          <a:prstGeom prst="ellipse">
            <a:avLst/>
          </a:prstGeom>
          <a:solidFill>
            <a:srgbClr val="1C160A"/>
          </a:solidFill>
          <a:ln/>
        </p:spPr>
      </p:sp>
      <p:sp>
        <p:nvSpPr>
          <p:cNvPr id="3" name="Shape 1"/>
          <p:cNvSpPr/>
          <p:nvPr/>
        </p:nvSpPr>
        <p:spPr>
          <a:xfrm>
            <a:off x="822960" y="777240"/>
            <a:ext cx="640080" cy="64008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777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600200" y="896112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KINGKONG AX ACADEMY · SESSION 2 / 8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2148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2회차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22960" y="269748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3000"/>
              </a:lnSpc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AI에게 일 맡기는 법
</a:t>
            </a:r>
            <a:pPr indent="0" marL="0">
              <a:lnSpc>
                <a:spcPct val="103000"/>
              </a:lnSpc>
              <a:buNone/>
            </a:pPr>
            <a:r>
              <a:rPr lang="en-US" sz="4800" b="1" dirty="0">
                <a:solidFill>
                  <a:srgbClr val="EAB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위임의 기술</a:t>
            </a:r>
            <a:endParaRPr lang="en-US" sz="4800" dirty="0"/>
          </a:p>
        </p:txBody>
      </p:sp>
      <p:sp>
        <p:nvSpPr>
          <p:cNvPr id="8" name="Shape 6"/>
          <p:cNvSpPr/>
          <p:nvPr/>
        </p:nvSpPr>
        <p:spPr>
          <a:xfrm>
            <a:off x="868680" y="4892040"/>
            <a:ext cx="2926080" cy="0"/>
          </a:xfrm>
          <a:prstGeom prst="line">
            <a:avLst/>
          </a:prstGeom>
          <a:noFill/>
          <a:ln w="19050">
            <a:solidFill>
              <a:srgbClr val="D99A2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5074920"/>
            <a:ext cx="10058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프롬프트 '트릭'이 아닙니다. 유능한 파트너에게 일을 잘 맡기는 법입니다.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68680" y="557784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3시간 · 강의 60분 + 실습 75분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MISTAKES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일 맡길 때 자주 나오는 실수 4가지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2회차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03120"/>
            <a:ext cx="5074920" cy="1508760"/>
          </a:xfrm>
          <a:prstGeom prst="roundRect">
            <a:avLst>
              <a:gd name="adj" fmla="val 6061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97280" y="2359152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783080" y="2359152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재료를 안 준다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783080" y="2761488"/>
            <a:ext cx="39319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BDB8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파일·표를 첨부하면 될 걸 말로만 설명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172200" y="2103120"/>
            <a:ext cx="5074920" cy="1508760"/>
          </a:xfrm>
          <a:prstGeom prst="roundRect">
            <a:avLst>
              <a:gd name="adj" fmla="val 6061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446520" y="2359152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7132320" y="2359152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성공기준이 없다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132320" y="2761488"/>
            <a:ext cx="39319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BDB8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"잘 해줘" → 무엇이 '잘'인지 정의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22960" y="3840480"/>
            <a:ext cx="5074920" cy="1508760"/>
          </a:xfrm>
          <a:prstGeom prst="roundRect">
            <a:avLst>
              <a:gd name="adj" fmla="val 6061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1097280" y="4096512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1783080" y="4096512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한 번에 다 시킨다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783080" y="4498848"/>
            <a:ext cx="39319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BDB8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복잡하면 단계를 나눠서 맡긴다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172200" y="3840480"/>
            <a:ext cx="5074920" cy="1508760"/>
          </a:xfrm>
          <a:prstGeom prst="roundRect">
            <a:avLst>
              <a:gd name="adj" fmla="val 6061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446520" y="4096512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7132320" y="4096512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한 번 쓰고 포기한다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7132320" y="4498848"/>
            <a:ext cx="39319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BDB8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되묻게 하고 3번 고치면 쓸만해진다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822960" y="580644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실수는 환영입니다. "이렇게 맡겼더니 이상하게 나왔어요"가 가장 좋은 학습입니다.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WRAP-UP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딱 세 줄만 기억하세요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2회차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94560"/>
            <a:ext cx="10515600" cy="1143000"/>
          </a:xfrm>
          <a:prstGeom prst="roundRect">
            <a:avLst>
              <a:gd name="adj" fmla="val 800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097280" y="2468880"/>
            <a:ext cx="192024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8" name="Text 6"/>
          <p:cNvSpPr/>
          <p:nvPr/>
        </p:nvSpPr>
        <p:spPr>
          <a:xfrm>
            <a:off x="1097280" y="2468880"/>
            <a:ext cx="19202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위임 5요소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3291840" y="2414016"/>
            <a:ext cx="7772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목표·맥락·형식·제약·성공기준 — 유능한 파트너에게 맡기듯.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22960" y="3493008"/>
            <a:ext cx="10515600" cy="1143000"/>
          </a:xfrm>
          <a:prstGeom prst="roundRect">
            <a:avLst>
              <a:gd name="adj" fmla="val 800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097280" y="3767328"/>
            <a:ext cx="192024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12" name="Text 10"/>
          <p:cNvSpPr/>
          <p:nvPr/>
        </p:nvSpPr>
        <p:spPr>
          <a:xfrm>
            <a:off x="1097280" y="3767328"/>
            <a:ext cx="19202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재료를 줘라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3291840" y="3712464"/>
            <a:ext cx="7772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말로만 말고 파일·데이터·이미지를 손에 쥐여준다.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822960" y="4791456"/>
            <a:ext cx="10515600" cy="1143000"/>
          </a:xfrm>
          <a:prstGeom prst="roundRect">
            <a:avLst>
              <a:gd name="adj" fmla="val 800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097280" y="5065776"/>
            <a:ext cx="192024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16" name="Text 14"/>
          <p:cNvSpPr/>
          <p:nvPr/>
        </p:nvSpPr>
        <p:spPr>
          <a:xfrm>
            <a:off x="1097280" y="5065776"/>
            <a:ext cx="19202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대화로 개선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3291840" y="5010912"/>
            <a:ext cx="7772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되묻게 하고, 완벽한 첫 지시보다 3번의 조정.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HOMEWORK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과제 · 그리고 다음 시간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2회차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5212080" cy="3017520"/>
          </a:xfrm>
          <a:prstGeom prst="roundRect">
            <a:avLst>
              <a:gd name="adj" fmla="val 3030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88720" y="2423160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이번 주 과제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88720" y="2880360"/>
            <a:ext cx="44805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 업무에 쓸 완성 위임 브리핑 3개를 만든다.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188720" y="3657600"/>
            <a:ext cx="44805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목표·맥락·제약·성공기준이 들어갔는지 체크</a:t>
            </a:r>
            <a:endParaRPr lang="en-US" sz="12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가장 잘 되는 1개를 팀 채널에 등록</a:t>
            </a:r>
            <a:endParaRPr lang="en-US" sz="12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다른 사람이 그대로 맡길 수 있어야 함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1188720" y="480060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제출: 팀 채널 · 다음 수업 전날까지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6172200" y="2148840"/>
            <a:ext cx="5166360" cy="3017520"/>
          </a:xfrm>
          <a:prstGeom prst="roundRect">
            <a:avLst>
              <a:gd name="adj" fmla="val 303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537960" y="2423160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3회차 예고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537960" y="2880360"/>
            <a:ext cx="448056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심화 — 자동화·도구·멀티모달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537960" y="3520440"/>
            <a:ext cx="44805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단발 작업을 넘어 데이터 직접 분석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문서 통째 처리 · 상품 사진→설명(멀티모달)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반복 업무를 워크플로로 자동화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업무 1건을 실제로 자동화 → 시간 측정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만든 브리핑 3개를 가져오세요.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822960" y="55321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사내 프롬프트 뱅크 300선 · www.900sal.com/prompts/  (과제에 활용하세요)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3931920"/>
            <a:ext cx="6400800" cy="6400800"/>
          </a:xfrm>
          <a:prstGeom prst="ellipse">
            <a:avLst/>
          </a:prstGeom>
          <a:solidFill>
            <a:srgbClr val="1C160A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118872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SESSION 2 / 8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822960" y="2011680"/>
            <a:ext cx="10515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질문 </a:t>
            </a:r>
            <a:pPr indent="0" marL="0">
              <a:buNone/>
            </a:pPr>
            <a:r>
              <a:rPr lang="en-US" sz="4800" b="1" dirty="0">
                <a:solidFill>
                  <a:srgbClr val="EAB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있으신가요?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68680" y="3474720"/>
            <a:ext cx="86868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6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만든 브리핑, 내일 아침 업무에서</a:t>
            </a:r>
            <a:endParaRPr lang="en-US" sz="16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6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딱 한 번만 AI에게 맡겨보세요. 그게 시작입니다.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868680" y="5120640"/>
            <a:ext cx="10424160" cy="0"/>
          </a:xfrm>
          <a:prstGeom prst="line">
            <a:avLst/>
          </a:prstGeom>
          <a:noFill/>
          <a:ln w="12700">
            <a:solidFill>
              <a:srgbClr val="3A34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5349240"/>
            <a:ext cx="10424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AI 혁신센터</a:t>
            </a:r>
            <a:pPr indent="0" marL="0">
              <a:buNone/>
            </a:pPr>
            <a:r>
              <a:rPr lang="en-US" sz="13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·   AX 사내교육 2회차   ·   임승훈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RECAP &amp; TODAY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1회차 복습 → 오늘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2회차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03120"/>
            <a:ext cx="5212080" cy="3200400"/>
          </a:xfrm>
          <a:prstGeom prst="roundRect">
            <a:avLst>
              <a:gd name="adj" fmla="val 2857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43000" y="23317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1회차에서 우리는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1143000" y="2880360"/>
            <a:ext cx="457200" cy="45720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9" name="Text 7"/>
          <p:cNvSpPr/>
          <p:nvPr/>
        </p:nvSpPr>
        <p:spPr>
          <a:xfrm>
            <a:off x="1143000" y="28803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783080" y="288036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AI는 도구 쓰는 에이전트다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1143000" y="3593592"/>
            <a:ext cx="457200" cy="45720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12" name="Text 10"/>
          <p:cNvSpPr/>
          <p:nvPr/>
        </p:nvSpPr>
        <p:spPr>
          <a:xfrm>
            <a:off x="1143000" y="359359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783080" y="3593592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'인턴'이 아니라 '파트너'다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1143000" y="4306824"/>
            <a:ext cx="457200" cy="45720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15" name="Text 13"/>
          <p:cNvSpPr/>
          <p:nvPr/>
        </p:nvSpPr>
        <p:spPr>
          <a:xfrm>
            <a:off x="1143000" y="430682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783080" y="4306824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 역할 = 오케스트레이터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43000" y="4892040"/>
            <a:ext cx="4754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파트너는 정해졌습니다. 이제 '일 맡기는 법'입니다.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172200" y="2103120"/>
            <a:ext cx="5166360" cy="3200400"/>
          </a:xfrm>
          <a:prstGeom prst="roundRect">
            <a:avLst>
              <a:gd name="adj" fmla="val 2857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492240" y="23317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그래서 오늘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492240" y="27432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일을 잘 맡기는 법</a:t>
            </a:r>
            <a:endParaRPr lang="en-US" sz="1900" dirty="0"/>
          </a:p>
        </p:txBody>
      </p:sp>
      <p:sp>
        <p:nvSpPr>
          <p:cNvPr id="21" name="Text 19"/>
          <p:cNvSpPr/>
          <p:nvPr/>
        </p:nvSpPr>
        <p:spPr>
          <a:xfrm>
            <a:off x="6492240" y="3200400"/>
            <a:ext cx="448056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유능한 실무 파트너에게 일을 맡길 때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무엇을 알려주나요?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무엇을 (목표)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왜·어떤 상황 (맥락)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어떤 형태로 (형식)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하지 말 것 (제약)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무엇이 성공인가 (성공기준)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OBJECTIVES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끝나면 이걸 할 수 있습니다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2회차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3310128" cy="2651760"/>
          </a:xfrm>
          <a:prstGeom prst="roundRect">
            <a:avLst>
              <a:gd name="adj" fmla="val 34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143000" y="2468880"/>
            <a:ext cx="777240" cy="7772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8" name="Text 6"/>
          <p:cNvSpPr/>
          <p:nvPr/>
        </p:nvSpPr>
        <p:spPr>
          <a:xfrm>
            <a:off x="1143000" y="246888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143000" y="3474720"/>
            <a:ext cx="26974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목표·맥락·제약·성공기준으로</a:t>
            </a:r>
            <a:endParaRPr lang="en-US" sz="15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일을 브리핑한다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407408" y="2148840"/>
            <a:ext cx="3310128" cy="2651760"/>
          </a:xfrm>
          <a:prstGeom prst="roundRect">
            <a:avLst>
              <a:gd name="adj" fmla="val 34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27448" y="2468880"/>
            <a:ext cx="777240" cy="7772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2" name="Text 10"/>
          <p:cNvSpPr/>
          <p:nvPr/>
        </p:nvSpPr>
        <p:spPr>
          <a:xfrm>
            <a:off x="4727448" y="246888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727448" y="3474720"/>
            <a:ext cx="26974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자료·데이터·도구를</a:t>
            </a:r>
            <a:endParaRPr lang="en-US" sz="15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함께 붙여준다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7991856" y="2148840"/>
            <a:ext cx="3310128" cy="2651760"/>
          </a:xfrm>
          <a:prstGeom prst="roundRect">
            <a:avLst>
              <a:gd name="adj" fmla="val 34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311896" y="2468880"/>
            <a:ext cx="777240" cy="7772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6" name="Text 14"/>
          <p:cNvSpPr/>
          <p:nvPr/>
        </p:nvSpPr>
        <p:spPr>
          <a:xfrm>
            <a:off x="8311896" y="246888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8311896" y="3474720"/>
            <a:ext cx="26974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되묻게 하고</a:t>
            </a:r>
            <a:endParaRPr lang="en-US" sz="15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대화하듯 반복 개선한다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822960" y="521208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지난주 적어온 '반복작업 3가지'가 오늘 AI에게 맡길 실습 재료입니다.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①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프롬프트 '트릭'이 아니라 '위임'입니다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2회차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10515600" cy="1280160"/>
          </a:xfrm>
          <a:prstGeom prst="roundRect">
            <a:avLst>
              <a:gd name="adj" fmla="val 7143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43000" y="2331720"/>
            <a:ext cx="9966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유능한 실무 파트너에게 일을 맡기듯, 다섯 가지를 말해줍니다.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43000" y="2834640"/>
            <a:ext cx="9966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애매하게 맡기면 애매한 결과, 명확하게 맡기면 바로 쓸 결과가 나옵니다.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822960" y="3749040"/>
            <a:ext cx="1975104" cy="2011680"/>
          </a:xfrm>
          <a:prstGeom prst="roundRect">
            <a:avLst>
              <a:gd name="adj" fmla="val 463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822960" y="3749040"/>
            <a:ext cx="1975104" cy="502920"/>
          </a:xfrm>
          <a:prstGeom prst="roundRect">
            <a:avLst>
              <a:gd name="adj" fmla="val 14545"/>
            </a:avLst>
          </a:prstGeom>
          <a:solidFill>
            <a:srgbClr val="4A7EA8"/>
          </a:solidFill>
          <a:ln/>
        </p:spPr>
      </p:sp>
      <p:sp>
        <p:nvSpPr>
          <p:cNvPr id="11" name="Text 9"/>
          <p:cNvSpPr/>
          <p:nvPr/>
        </p:nvSpPr>
        <p:spPr>
          <a:xfrm>
            <a:off x="960120" y="3749040"/>
            <a:ext cx="17007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목표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960120" y="4480560"/>
            <a:ext cx="1700784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무엇을 해야 하나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2962656" y="3749040"/>
            <a:ext cx="1975104" cy="2011680"/>
          </a:xfrm>
          <a:prstGeom prst="roundRect">
            <a:avLst>
              <a:gd name="adj" fmla="val 463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962656" y="3749040"/>
            <a:ext cx="1975104" cy="502920"/>
          </a:xfrm>
          <a:prstGeom prst="roundRect">
            <a:avLst>
              <a:gd name="adj" fmla="val 14545"/>
            </a:avLst>
          </a:prstGeom>
          <a:solidFill>
            <a:srgbClr val="D99A2B"/>
          </a:solidFill>
          <a:ln/>
        </p:spPr>
      </p:sp>
      <p:sp>
        <p:nvSpPr>
          <p:cNvPr id="15" name="Text 13"/>
          <p:cNvSpPr/>
          <p:nvPr/>
        </p:nvSpPr>
        <p:spPr>
          <a:xfrm>
            <a:off x="3099816" y="3749040"/>
            <a:ext cx="17007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맥락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099816" y="4480560"/>
            <a:ext cx="1700784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왜·어떤 상황인가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5102352" y="3749040"/>
            <a:ext cx="1975104" cy="2011680"/>
          </a:xfrm>
          <a:prstGeom prst="roundRect">
            <a:avLst>
              <a:gd name="adj" fmla="val 463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102352" y="3749040"/>
            <a:ext cx="1975104" cy="502920"/>
          </a:xfrm>
          <a:prstGeom prst="roundRect">
            <a:avLst>
              <a:gd name="adj" fmla="val 14545"/>
            </a:avLst>
          </a:prstGeom>
          <a:solidFill>
            <a:srgbClr val="3F7D51"/>
          </a:solidFill>
          <a:ln/>
        </p:spPr>
      </p:sp>
      <p:sp>
        <p:nvSpPr>
          <p:cNvPr id="19" name="Text 17"/>
          <p:cNvSpPr/>
          <p:nvPr/>
        </p:nvSpPr>
        <p:spPr>
          <a:xfrm>
            <a:off x="5239512" y="3749040"/>
            <a:ext cx="17007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형식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239512" y="4480560"/>
            <a:ext cx="1700784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어떤 형태로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7242048" y="3749040"/>
            <a:ext cx="1975104" cy="2011680"/>
          </a:xfrm>
          <a:prstGeom prst="roundRect">
            <a:avLst>
              <a:gd name="adj" fmla="val 463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7242048" y="3749040"/>
            <a:ext cx="1975104" cy="502920"/>
          </a:xfrm>
          <a:prstGeom prst="roundRect">
            <a:avLst>
              <a:gd name="adj" fmla="val 14545"/>
            </a:avLst>
          </a:prstGeom>
          <a:solidFill>
            <a:srgbClr val="B4453C"/>
          </a:solidFill>
          <a:ln/>
        </p:spPr>
      </p:sp>
      <p:sp>
        <p:nvSpPr>
          <p:cNvPr id="23" name="Text 21"/>
          <p:cNvSpPr/>
          <p:nvPr/>
        </p:nvSpPr>
        <p:spPr>
          <a:xfrm>
            <a:off x="7379208" y="3749040"/>
            <a:ext cx="17007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제약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379208" y="4480560"/>
            <a:ext cx="1700784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하지 말 것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9381744" y="3749040"/>
            <a:ext cx="1975104" cy="2011680"/>
          </a:xfrm>
          <a:prstGeom prst="roundRect">
            <a:avLst>
              <a:gd name="adj" fmla="val 463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9381744" y="3749040"/>
            <a:ext cx="1975104" cy="502920"/>
          </a:xfrm>
          <a:prstGeom prst="roundRect">
            <a:avLst>
              <a:gd name="adj" fmla="val 14545"/>
            </a:avLst>
          </a:prstGeom>
          <a:solidFill>
            <a:srgbClr val="6D5BA6"/>
          </a:solidFill>
          <a:ln/>
        </p:spPr>
      </p:sp>
      <p:sp>
        <p:nvSpPr>
          <p:cNvPr id="27" name="Text 25"/>
          <p:cNvSpPr/>
          <p:nvPr/>
        </p:nvSpPr>
        <p:spPr>
          <a:xfrm>
            <a:off x="9518904" y="3749040"/>
            <a:ext cx="17007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성공기준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9518904" y="4480560"/>
            <a:ext cx="1700784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무엇이 성공인가</a:t>
            </a:r>
            <a:endParaRPr lang="en-US" sz="12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② · 시연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같은 일, 다른 위임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2회차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03120"/>
            <a:ext cx="5212080" cy="1371600"/>
          </a:xfrm>
          <a:prstGeom prst="roundRect">
            <a:avLst>
              <a:gd name="adj" fmla="val 6667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97280" y="2304288"/>
            <a:ext cx="4663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  대충 맡기기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1097280" y="2651760"/>
            <a:ext cx="46634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7A474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"이 회의록 요약해줘"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097280" y="3063240"/>
            <a:ext cx="4663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7A474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뭘 중요하게 볼지 몰라</a:t>
            </a:r>
            <a:endParaRPr lang="en-US" sz="1150" dirty="0"/>
          </a:p>
          <a:p>
            <a:pPr indent="0" marL="0">
              <a:buNone/>
            </a:pPr>
            <a:r>
              <a:rPr lang="en-US" sz="1150" i="1" dirty="0">
                <a:solidFill>
                  <a:srgbClr val="7A474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두루뭉술한 요약이 나옴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822960" y="3611880"/>
            <a:ext cx="5212080" cy="2331720"/>
          </a:xfrm>
          <a:prstGeom prst="roundRect">
            <a:avLst>
              <a:gd name="adj" fmla="val 3922"/>
            </a:avLst>
          </a:prstGeom>
          <a:solidFill>
            <a:srgbClr val="F1F7F2"/>
          </a:solidFill>
          <a:ln w="12700">
            <a:solidFill>
              <a:srgbClr val="CADCC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1097280" y="3813048"/>
            <a:ext cx="4663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명확하게 맡기기 + 자료 첨부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1097280" y="4160520"/>
            <a:ext cx="466344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F5C3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너는 유통 MD다. [첨부] 매입 회의록에서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F5C3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①결정 ②보류 ③담당·기한을 표로.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F5C3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(맥락) 리퍼 상품 소진 주간이다.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F5C3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(제약) 없는 내용은 '미기재'.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F5C3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(성공) 그대로 팀 공유 가능한 표.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172200" y="2103120"/>
            <a:ext cx="5166360" cy="3840480"/>
          </a:xfrm>
          <a:prstGeom prst="roundRect">
            <a:avLst>
              <a:gd name="adj" fmla="val 2381"/>
            </a:avLst>
          </a:prstGeom>
          <a:solidFill>
            <a:srgbClr val="0A0A0B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537960" y="23317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결과 차이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537960" y="27889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98A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대충 맡기면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537960" y="3063240"/>
            <a:ext cx="448056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BDB8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"매입 관련 여러 논의가 있었고 몇 가지를 결정했습니다…"  ← 뭘 결정했는지 알 수 없음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537960" y="3977640"/>
            <a:ext cx="4434840" cy="0"/>
          </a:xfrm>
          <a:prstGeom prst="line">
            <a:avLst/>
          </a:prstGeom>
          <a:noFill/>
          <a:ln w="12700">
            <a:solidFill>
              <a:srgbClr val="3A342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537960" y="41148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명확하게 맡기면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537960" y="4389120"/>
            <a:ext cx="44805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E6E1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| 구분 | 내용 | 담당·기한 |</a:t>
            </a:r>
            <a:endParaRPr lang="en-US" sz="11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E6E1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| 결정 | A로트 매입 확정 | 김MD·6/20 |</a:t>
            </a:r>
            <a:endParaRPr lang="en-US" sz="11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E6E1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| 보류 | B로트 단가 재협의 | 이과장·미정 |</a:t>
            </a:r>
            <a:endParaRPr lang="en-US" sz="11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E6E1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 바로 실무에 쓸 수 있는 표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③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손에 재료를 쥐여주세요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2회차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22960" y="1481328"/>
            <a:ext cx="10607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요즘 AI는 파일·데이터·이미지를 첨부받고, 사내 자료에 연결되고, 코드를 실행합니다.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822960" y="2286000"/>
            <a:ext cx="5074920" cy="1508760"/>
          </a:xfrm>
          <a:prstGeom prst="roundRect">
            <a:avLst>
              <a:gd name="adj" fmla="val 6061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097280" y="2606040"/>
            <a:ext cx="1234440" cy="868680"/>
          </a:xfrm>
          <a:prstGeom prst="roundRect">
            <a:avLst>
              <a:gd name="adj" fmla="val 8421"/>
            </a:avLst>
          </a:prstGeom>
          <a:solidFill>
            <a:srgbClr val="4A7EA8"/>
          </a:solidFill>
          <a:ln/>
        </p:spPr>
      </p:sp>
      <p:sp>
        <p:nvSpPr>
          <p:cNvPr id="9" name="Text 7"/>
          <p:cNvSpPr/>
          <p:nvPr/>
        </p:nvSpPr>
        <p:spPr>
          <a:xfrm>
            <a:off x="1097280" y="2606040"/>
            <a:ext cx="12344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파일 첨부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2514600" y="260604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"이 파일 보고 정리해줘"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514600" y="3108960"/>
            <a:ext cx="3246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계약서·엑셀·PDF를 그대로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6172200" y="2286000"/>
            <a:ext cx="5074920" cy="1508760"/>
          </a:xfrm>
          <a:prstGeom prst="roundRect">
            <a:avLst>
              <a:gd name="adj" fmla="val 6061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446520" y="2606040"/>
            <a:ext cx="1234440" cy="868680"/>
          </a:xfrm>
          <a:prstGeom prst="roundRect">
            <a:avLst>
              <a:gd name="adj" fmla="val 8421"/>
            </a:avLst>
          </a:prstGeom>
          <a:solidFill>
            <a:srgbClr val="D99A2B"/>
          </a:solidFill>
          <a:ln/>
        </p:spPr>
      </p:sp>
      <p:sp>
        <p:nvSpPr>
          <p:cNvPr id="14" name="Text 12"/>
          <p:cNvSpPr/>
          <p:nvPr/>
        </p:nvSpPr>
        <p:spPr>
          <a:xfrm>
            <a:off x="6446520" y="2606040"/>
            <a:ext cx="12344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데이터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7863840" y="260604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"이 표를 코드로 계산해줘"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863840" y="3108960"/>
            <a:ext cx="3246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숫자는 도구로 정확하게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822960" y="4023360"/>
            <a:ext cx="5074920" cy="1508760"/>
          </a:xfrm>
          <a:prstGeom prst="roundRect">
            <a:avLst>
              <a:gd name="adj" fmla="val 6061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1097280" y="4343400"/>
            <a:ext cx="1234440" cy="868680"/>
          </a:xfrm>
          <a:prstGeom prst="roundRect">
            <a:avLst>
              <a:gd name="adj" fmla="val 8421"/>
            </a:avLst>
          </a:prstGeom>
          <a:solidFill>
            <a:srgbClr val="3F7D51"/>
          </a:solidFill>
          <a:ln/>
        </p:spPr>
      </p:sp>
      <p:sp>
        <p:nvSpPr>
          <p:cNvPr id="19" name="Text 17"/>
          <p:cNvSpPr/>
          <p:nvPr/>
        </p:nvSpPr>
        <p:spPr>
          <a:xfrm>
            <a:off x="1097280" y="4343400"/>
            <a:ext cx="12344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이미지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2514600" y="43434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"이 상품 사진 설명해줘"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2514600" y="4846320"/>
            <a:ext cx="3246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멀티모달 — 사진도 이해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6172200" y="4023360"/>
            <a:ext cx="5074920" cy="1508760"/>
          </a:xfrm>
          <a:prstGeom prst="roundRect">
            <a:avLst>
              <a:gd name="adj" fmla="val 6061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446520" y="4343400"/>
            <a:ext cx="1234440" cy="868680"/>
          </a:xfrm>
          <a:prstGeom prst="roundRect">
            <a:avLst>
              <a:gd name="adj" fmla="val 8421"/>
            </a:avLst>
          </a:prstGeom>
          <a:solidFill>
            <a:srgbClr val="6D5BA6"/>
          </a:solidFill>
          <a:ln/>
        </p:spPr>
      </p:sp>
      <p:sp>
        <p:nvSpPr>
          <p:cNvPr id="24" name="Text 22"/>
          <p:cNvSpPr/>
          <p:nvPr/>
        </p:nvSpPr>
        <p:spPr>
          <a:xfrm>
            <a:off x="6446520" y="4343400"/>
            <a:ext cx="12344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사내 연결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7863840" y="43434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"우리 재고에서 찾아줘"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863840" y="4846320"/>
            <a:ext cx="3246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 GPT가 사내자료 참조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822960" y="580644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말로만 설명하지 말고 재료를 주세요 — 결과가 완전히 달라집니다.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④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되묻게 하고, 대화하듯 개선하세요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2회차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94560"/>
            <a:ext cx="5212080" cy="3657600"/>
          </a:xfrm>
          <a:prstGeom prst="roundRect">
            <a:avLst>
              <a:gd name="adj" fmla="val 2500"/>
            </a:avLst>
          </a:prstGeom>
          <a:solidFill>
            <a:srgbClr val="F5F8FB"/>
          </a:solidFill>
          <a:ln w="12700">
            <a:solidFill>
              <a:srgbClr val="CBDCEA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43000" y="242316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A7E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되묻게 하기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43000" y="2834640"/>
            <a:ext cx="46634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"부족한 정보가 있으면</a:t>
            </a:r>
            <a:endParaRPr lang="en-US" sz="15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먼저 물어봐."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143000" y="3749040"/>
            <a:ext cx="46634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AI가 확인 질문을 던져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오해를 줄입니다.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좋은 위임은 한 방향이 아니라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대화입니다.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172200" y="2194560"/>
            <a:ext cx="5166360" cy="3657600"/>
          </a:xfrm>
          <a:prstGeom prst="roundRect">
            <a:avLst>
              <a:gd name="adj" fmla="val 2500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492240" y="242316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반복 개선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6492240" y="2880360"/>
            <a:ext cx="457200" cy="45720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3" name="Text 11"/>
          <p:cNvSpPr/>
          <p:nvPr/>
        </p:nvSpPr>
        <p:spPr>
          <a:xfrm>
            <a:off x="6492240" y="28803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086600" y="288036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초안 받기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6492240" y="3447288"/>
            <a:ext cx="457200" cy="45720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6" name="Text 14"/>
          <p:cNvSpPr/>
          <p:nvPr/>
        </p:nvSpPr>
        <p:spPr>
          <a:xfrm>
            <a:off x="6492240" y="344728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086600" y="3447288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결과 확인</a:t>
            </a:r>
            <a:endParaRPr lang="en-US" sz="1350" dirty="0"/>
          </a:p>
        </p:txBody>
      </p:sp>
      <p:sp>
        <p:nvSpPr>
          <p:cNvPr id="18" name="Shape 16"/>
          <p:cNvSpPr/>
          <p:nvPr/>
        </p:nvSpPr>
        <p:spPr>
          <a:xfrm>
            <a:off x="6492240" y="4014216"/>
            <a:ext cx="457200" cy="45720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9" name="Text 17"/>
          <p:cNvSpPr/>
          <p:nvPr/>
        </p:nvSpPr>
        <p:spPr>
          <a:xfrm>
            <a:off x="6492240" y="401421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7086600" y="4014216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부족한 부분만 콕 집어 보강</a:t>
            </a:r>
            <a:endParaRPr lang="en-US" sz="1350" dirty="0"/>
          </a:p>
        </p:txBody>
      </p:sp>
      <p:sp>
        <p:nvSpPr>
          <p:cNvPr id="21" name="Shape 19"/>
          <p:cNvSpPr/>
          <p:nvPr/>
        </p:nvSpPr>
        <p:spPr>
          <a:xfrm>
            <a:off x="6492240" y="4581144"/>
            <a:ext cx="457200" cy="45720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22" name="Text 20"/>
          <p:cNvSpPr/>
          <p:nvPr/>
        </p:nvSpPr>
        <p:spPr>
          <a:xfrm>
            <a:off x="6492240" y="458114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7086600" y="4581144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재실행 → 완성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6492240" y="525780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완벽한 첫 지시보다, 빠른 3번의 조정이 낫습니다.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· 75분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 업무를 AI에게 맡깁니다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1481328"/>
            <a:ext cx="10607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2인 1조. 지난주 적어온 '반복작업 3가지' 중 1개를 골라 시작합니다.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2회차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822960" y="2331720"/>
            <a:ext cx="10515600" cy="841248"/>
          </a:xfrm>
          <a:prstGeom prst="roundRect">
            <a:avLst>
              <a:gd name="adj" fmla="val 1087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097280" y="2532888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E8E1D0"/>
          </a:solidFill>
          <a:ln/>
        </p:spPr>
      </p:sp>
      <p:sp>
        <p:nvSpPr>
          <p:cNvPr id="9" name="Text 7"/>
          <p:cNvSpPr/>
          <p:nvPr/>
        </p:nvSpPr>
        <p:spPr>
          <a:xfrm>
            <a:off x="1097280" y="2532888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15분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194560" y="2478024"/>
            <a:ext cx="6309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반복작업 1개 고르고, 한 줄짜리 대충 지시로 먼저 실행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8686800" y="2478024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차이를 느끼려고 일부러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822960" y="3282696"/>
            <a:ext cx="10515600" cy="841248"/>
          </a:xfrm>
          <a:prstGeom prst="roundRect">
            <a:avLst>
              <a:gd name="adj" fmla="val 10870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097280" y="3483864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D99A2B"/>
          </a:solidFill>
          <a:ln/>
        </p:spPr>
      </p:sp>
      <p:sp>
        <p:nvSpPr>
          <p:cNvPr id="14" name="Text 12"/>
          <p:cNvSpPr/>
          <p:nvPr/>
        </p:nvSpPr>
        <p:spPr>
          <a:xfrm>
            <a:off x="1097280" y="3483864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25분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194560" y="3429000"/>
            <a:ext cx="6309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목표·맥락·제약·성공기준 브리핑으로 다시 + 자료 첨부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8686800" y="342900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5가지를 다 넣어본다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822960" y="4233672"/>
            <a:ext cx="10515600" cy="841248"/>
          </a:xfrm>
          <a:prstGeom prst="roundRect">
            <a:avLst>
              <a:gd name="adj" fmla="val 1087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1097280" y="4434840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E8E1D0"/>
          </a:solidFill>
          <a:ln/>
        </p:spPr>
      </p:sp>
      <p:sp>
        <p:nvSpPr>
          <p:cNvPr id="19" name="Text 17"/>
          <p:cNvSpPr/>
          <p:nvPr/>
        </p:nvSpPr>
        <p:spPr>
          <a:xfrm>
            <a:off x="1097280" y="4434840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25분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2194560" y="4379976"/>
            <a:ext cx="6309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되묻게 하고 3회 개선 — 각 버전·결과 기록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8686800" y="4379976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무엇을 바꾸니 무엇이 좋아졌나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822960" y="5184648"/>
            <a:ext cx="10515600" cy="841248"/>
          </a:xfrm>
          <a:prstGeom prst="roundRect">
            <a:avLst>
              <a:gd name="adj" fmla="val 1087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1097280" y="5385816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E8E1D0"/>
          </a:solidFill>
          <a:ln/>
        </p:spPr>
      </p:sp>
      <p:sp>
        <p:nvSpPr>
          <p:cNvPr id="24" name="Text 22"/>
          <p:cNvSpPr/>
          <p:nvPr/>
        </p:nvSpPr>
        <p:spPr>
          <a:xfrm>
            <a:off x="1097280" y="5385816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10분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2194560" y="5330952"/>
            <a:ext cx="6309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완성 브리핑을 짝과 교환해 서로 실행</a:t>
            </a:r>
            <a:endParaRPr lang="en-US" sz="1250" dirty="0"/>
          </a:p>
        </p:txBody>
      </p:sp>
      <p:sp>
        <p:nvSpPr>
          <p:cNvPr id="26" name="Text 24"/>
          <p:cNvSpPr/>
          <p:nvPr/>
        </p:nvSpPr>
        <p:spPr>
          <a:xfrm>
            <a:off x="8686800" y="5330952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남이 맡겨도 되는지 검증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워크시트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 틀을 채우면 됩니다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2회차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10515600" cy="3566160"/>
          </a:xfrm>
          <a:prstGeom prst="roundRect">
            <a:avLst>
              <a:gd name="adj" fmla="val 2564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97280" y="2395728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목표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3017520" y="2395728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______ 를 ______ 해줘. (동사로 명확하게)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1097280" y="2907792"/>
            <a:ext cx="10058400" cy="0"/>
          </a:xfrm>
          <a:prstGeom prst="line">
            <a:avLst/>
          </a:prstGeom>
          <a:noFill/>
          <a:ln w="12700">
            <a:solidFill>
              <a:srgbClr val="E6DFC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29260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맥락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3017520" y="292608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우리는 ______ 상황이고, 대상은 ______ 이다.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1097280" y="3438144"/>
            <a:ext cx="10058400" cy="0"/>
          </a:xfrm>
          <a:prstGeom prst="line">
            <a:avLst/>
          </a:prstGeom>
          <a:noFill/>
          <a:ln w="12700">
            <a:solidFill>
              <a:srgbClr val="E6DFC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97280" y="3456432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형식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3017520" y="3456432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______ 형태로. (표 / 불릿 / 3문장 / 이메일)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1097280" y="3968496"/>
            <a:ext cx="10058400" cy="0"/>
          </a:xfrm>
          <a:prstGeom prst="line">
            <a:avLst/>
          </a:prstGeom>
          <a:noFill/>
          <a:ln w="12700">
            <a:solidFill>
              <a:srgbClr val="E6DFC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97280" y="3986784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제약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3017520" y="3986784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______ 는 하지 말 것. 확실하지 않으면 물어봐.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1097280" y="4498848"/>
            <a:ext cx="10058400" cy="0"/>
          </a:xfrm>
          <a:prstGeom prst="line">
            <a:avLst/>
          </a:prstGeom>
          <a:noFill/>
          <a:ln w="12700">
            <a:solidFill>
              <a:srgbClr val="E6DFC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097280" y="4517136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성공기준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3017520" y="4517136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______ 하면 성공이다. (바로 쓸 수 있는 표 등)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1097280" y="5029200"/>
            <a:ext cx="10058400" cy="0"/>
          </a:xfrm>
          <a:prstGeom prst="line">
            <a:avLst/>
          </a:prstGeom>
          <a:noFill/>
          <a:ln w="12700">
            <a:solidFill>
              <a:srgbClr val="E6DFC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097280" y="5047488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4A7E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 자료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3017520" y="5047488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[파일/표/이미지] 를 함께 첨부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22960" y="5852160"/>
            <a:ext cx="10515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막히면 사내 프롬프트 뱅크(300선)에서 비슷한 걸 찾아 고쳐 쓰세요 · www.900sal.com/prompts/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2026-07-10T23:47:06Z</dcterms:created>
  <dcterms:modified xsi:type="dcterms:W3CDTF">2026-07-10T23:47:06Z</dcterms:modified>
</cp:coreProperties>
</file>