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046720" y="-2286000"/>
            <a:ext cx="6400800" cy="6400800"/>
          </a:xfrm>
          <a:prstGeom prst="ellipse">
            <a:avLst/>
          </a:prstGeom>
          <a:solidFill>
            <a:srgbClr val="1C160A"/>
          </a:solidFill>
          <a:ln/>
        </p:spPr>
      </p:sp>
      <p:sp>
        <p:nvSpPr>
          <p:cNvPr id="3" name="Shape 1"/>
          <p:cNvSpPr/>
          <p:nvPr/>
        </p:nvSpPr>
        <p:spPr>
          <a:xfrm>
            <a:off x="822960" y="777240"/>
            <a:ext cx="640080" cy="64008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777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600200" y="896112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KINGKONG AX ACADEMY · SESSION 3 / 8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2148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3회차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22960" y="2697480"/>
            <a:ext cx="107899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3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심화 —
</a:t>
            </a:r>
            <a:pPr indent="0" marL="0">
              <a:lnSpc>
                <a:spcPct val="103000"/>
              </a:lnSpc>
              <a:buNone/>
            </a:pPr>
            <a:r>
              <a:rPr lang="en-US" sz="4600" b="1" dirty="0">
                <a:solidFill>
                  <a:srgbClr val="EAB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자동화·도구·멀티모달</a:t>
            </a:r>
            <a:endParaRPr lang="en-US" sz="4600" dirty="0"/>
          </a:p>
        </p:txBody>
      </p:sp>
      <p:sp>
        <p:nvSpPr>
          <p:cNvPr id="8" name="Shape 6"/>
          <p:cNvSpPr/>
          <p:nvPr/>
        </p:nvSpPr>
        <p:spPr>
          <a:xfrm>
            <a:off x="868680" y="4892040"/>
            <a:ext cx="2926080" cy="0"/>
          </a:xfrm>
          <a:prstGeom prst="line">
            <a:avLst/>
          </a:prstGeom>
          <a:noFill/>
          <a:ln w="19050">
            <a:solidFill>
              <a:srgbClr val="D99A2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5074920"/>
            <a:ext cx="10058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요약·초안은 시작일 뿐. AI가 데이터를 분석하고, 사진을 읽고, 스스로 반복합니다.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68680" y="557784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3시간 · 강의 60분 + 실습 75분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WRAP-UP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딱 세 줄만 기억하세요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3회차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94560"/>
            <a:ext cx="10515600" cy="1143000"/>
          </a:xfrm>
          <a:prstGeom prst="roundRect">
            <a:avLst>
              <a:gd name="adj" fmla="val 800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097280" y="2468880"/>
            <a:ext cx="192024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8" name="Text 6"/>
          <p:cNvSpPr/>
          <p:nvPr/>
        </p:nvSpPr>
        <p:spPr>
          <a:xfrm>
            <a:off x="1097280" y="2468880"/>
            <a:ext cx="19202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단발은 바닥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3291840" y="2414016"/>
            <a:ext cx="7772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요약·초안 위에 분석·문서·멀티모달·자동화가 있다.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22960" y="3493008"/>
            <a:ext cx="10515600" cy="1143000"/>
          </a:xfrm>
          <a:prstGeom prst="roundRect">
            <a:avLst>
              <a:gd name="adj" fmla="val 800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097280" y="3767328"/>
            <a:ext cx="192024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12" name="Text 10"/>
          <p:cNvSpPr/>
          <p:nvPr/>
        </p:nvSpPr>
        <p:spPr>
          <a:xfrm>
            <a:off x="1097280" y="3767328"/>
            <a:ext cx="19202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도구·재료를 줘라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3291840" y="3712464"/>
            <a:ext cx="7772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데이터는 코드로, 사진은 멀티모달로 — 재료를 붙인다.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822960" y="4791456"/>
            <a:ext cx="10515600" cy="1143000"/>
          </a:xfrm>
          <a:prstGeom prst="roundRect">
            <a:avLst>
              <a:gd name="adj" fmla="val 800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097280" y="5065776"/>
            <a:ext cx="192024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16" name="Text 14"/>
          <p:cNvSpPr/>
          <p:nvPr/>
        </p:nvSpPr>
        <p:spPr>
          <a:xfrm>
            <a:off x="1097280" y="5065776"/>
            <a:ext cx="19202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반복은 자동화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3291840" y="5010912"/>
            <a:ext cx="7772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한 번 만든 흐름을 반복 실행. 비개발자도 만든다.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HOMEWORK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과제 · 그리고 다음 시간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3회차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5212080" cy="3017520"/>
          </a:xfrm>
          <a:prstGeom prst="roundRect">
            <a:avLst>
              <a:gd name="adj" fmla="val 3030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88720" y="2423160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이번 주 과제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88720" y="2880360"/>
            <a:ext cx="448056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팀에 공유할 나만의 프롬프트/자동화 1개를 완성해 등록한다.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188720" y="3794760"/>
            <a:ext cx="448056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다른 사람이 그대로 복사해 쓸 수 있어야 함</a:t>
            </a:r>
            <a:endParaRPr lang="en-US" sz="12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오늘 측정한 Before/After 시간도 함께</a:t>
            </a:r>
            <a:endParaRPr lang="en-US" sz="12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우리 팀이 가장 자주 하는 업무일수록 좋음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6172200" y="2148840"/>
            <a:ext cx="5166360" cy="3017520"/>
          </a:xfrm>
          <a:prstGeom prst="roundRect">
            <a:avLst>
              <a:gd name="adj" fmla="val 303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537960" y="2423160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4회차 예고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537960" y="288036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유통 데이터 리터러시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6537960" y="3429000"/>
            <a:ext cx="44805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마진·회전율·소진율·DOS 직접 계산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'평균의 함정' — 악성재고는 평균 뒤에 숨는다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AI에게 무엇을 시킬지 정하려면 지표를 알아야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여기까지 '기초' 3회. 다음 주부터 '직무 활용'.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822960" y="55321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제출: 팀 채널 · 다음 수업 전날까지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3931920"/>
            <a:ext cx="6400800" cy="6400800"/>
          </a:xfrm>
          <a:prstGeom prst="ellipse">
            <a:avLst/>
          </a:prstGeom>
          <a:solidFill>
            <a:srgbClr val="1C160A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118872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SESSION 3 / 8  ·  기초 파트 완료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822960" y="2011680"/>
            <a:ext cx="107899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이제 위임은 </a:t>
            </a:r>
            <a:pPr indent="0" marL="0">
              <a:buNone/>
            </a:pPr>
            <a:r>
              <a:rPr lang="en-US" sz="4400" b="1" dirty="0">
                <a:solidFill>
                  <a:srgbClr val="EAB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기본기입니다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868680" y="352044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6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다음 주부터는 이 기본기로</a:t>
            </a:r>
            <a:endParaRPr lang="en-US" sz="16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6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우리 회사의 진짜 데이터를 다룹니다.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868680" y="5120640"/>
            <a:ext cx="10424160" cy="0"/>
          </a:xfrm>
          <a:prstGeom prst="line">
            <a:avLst/>
          </a:prstGeom>
          <a:noFill/>
          <a:ln w="12700">
            <a:solidFill>
              <a:srgbClr val="3A34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5349240"/>
            <a:ext cx="10424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AI 혁신센터</a:t>
            </a:r>
            <a:pPr indent="0" marL="0">
              <a:buNone/>
            </a:pPr>
            <a:r>
              <a:rPr lang="en-US" sz="13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·   AX 사내교육 3회차   ·   임승훈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RECAP &amp; TODAY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2회차 복습 → 오늘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3회차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03120"/>
            <a:ext cx="5212080" cy="3200400"/>
          </a:xfrm>
          <a:prstGeom prst="roundRect">
            <a:avLst>
              <a:gd name="adj" fmla="val 2857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43000" y="23317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2회차에서 우리는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1143000" y="2880360"/>
            <a:ext cx="457200" cy="45720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9" name="Text 7"/>
          <p:cNvSpPr/>
          <p:nvPr/>
        </p:nvSpPr>
        <p:spPr>
          <a:xfrm>
            <a:off x="1143000" y="28803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783080" y="288036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위임 5요소로 브리핑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1143000" y="3593592"/>
            <a:ext cx="457200" cy="45720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12" name="Text 10"/>
          <p:cNvSpPr/>
          <p:nvPr/>
        </p:nvSpPr>
        <p:spPr>
          <a:xfrm>
            <a:off x="1143000" y="359359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783080" y="3593592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자료·도구를 붙여주기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1143000" y="4306824"/>
            <a:ext cx="457200" cy="45720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15" name="Text 13"/>
          <p:cNvSpPr/>
          <p:nvPr/>
        </p:nvSpPr>
        <p:spPr>
          <a:xfrm>
            <a:off x="1143000" y="430682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783080" y="4306824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되묻게 하고 반복 개선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43000" y="4892040"/>
            <a:ext cx="4754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이제 '무엇을' 맡길 수 있는지 넓힙니다.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172200" y="2103120"/>
            <a:ext cx="5166360" cy="3200400"/>
          </a:xfrm>
          <a:prstGeom prst="roundRect">
            <a:avLst>
              <a:gd name="adj" fmla="val 2857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492240" y="23317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그래서 오늘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492240" y="27432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단발 작업을 넘어선다</a:t>
            </a:r>
            <a:endParaRPr lang="en-US" sz="1900" dirty="0"/>
          </a:p>
        </p:txBody>
      </p:sp>
      <p:sp>
        <p:nvSpPr>
          <p:cNvPr id="21" name="Text 19"/>
          <p:cNvSpPr/>
          <p:nvPr/>
        </p:nvSpPr>
        <p:spPr>
          <a:xfrm>
            <a:off x="6492240" y="3200400"/>
            <a:ext cx="448056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데이터를 직접 분석시킨다 (코드)</a:t>
            </a:r>
            <a:endParaRPr lang="en-US" sz="13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문서를 통째로 처리한다</a:t>
            </a:r>
            <a:endParaRPr lang="en-US" sz="13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상품 사진을 설명으로 (멀티모달)</a:t>
            </a:r>
            <a:endParaRPr lang="en-US" sz="13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반복 업무를 자동화한다</a:t>
            </a:r>
            <a:endParaRPr lang="en-US" sz="13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실제 업무 1건을 처리 → 시간 측정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OBJECTIVES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끝나면 이걸 할 수 있습니다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3회차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3310128" cy="2651760"/>
          </a:xfrm>
          <a:prstGeom prst="roundRect">
            <a:avLst>
              <a:gd name="adj" fmla="val 34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143000" y="2468880"/>
            <a:ext cx="777240" cy="7772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8" name="Text 6"/>
          <p:cNvSpPr/>
          <p:nvPr/>
        </p:nvSpPr>
        <p:spPr>
          <a:xfrm>
            <a:off x="1143000" y="246888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143000" y="3429000"/>
            <a:ext cx="269748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단발 작업을 넘어 데이터 분석·</a:t>
            </a:r>
            <a:endParaRPr lang="en-US" sz="14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문서 처리·자동화를 시킨다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4407408" y="2148840"/>
            <a:ext cx="3310128" cy="2651760"/>
          </a:xfrm>
          <a:prstGeom prst="roundRect">
            <a:avLst>
              <a:gd name="adj" fmla="val 34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27448" y="2468880"/>
            <a:ext cx="777240" cy="7772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2" name="Text 10"/>
          <p:cNvSpPr/>
          <p:nvPr/>
        </p:nvSpPr>
        <p:spPr>
          <a:xfrm>
            <a:off x="4727448" y="246888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727448" y="3429000"/>
            <a:ext cx="269748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예시·자료·이미지를 붙여</a:t>
            </a:r>
            <a:endParaRPr lang="en-US" sz="14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품질을 끌어올린다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7991856" y="2148840"/>
            <a:ext cx="3310128" cy="2651760"/>
          </a:xfrm>
          <a:prstGeom prst="roundRect">
            <a:avLst>
              <a:gd name="adj" fmla="val 34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311896" y="2468880"/>
            <a:ext cx="777240" cy="7772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6" name="Text 14"/>
          <p:cNvSpPr/>
          <p:nvPr/>
        </p:nvSpPr>
        <p:spPr>
          <a:xfrm>
            <a:off x="8311896" y="246888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8311896" y="3429000"/>
            <a:ext cx="269748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업무 1건을 자동화하고</a:t>
            </a:r>
            <a:endParaRPr lang="en-US" sz="14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절감 시간을 측정한다</a:t>
            </a:r>
            <a:endParaRPr lang="en-US" sz="1450" dirty="0"/>
          </a:p>
        </p:txBody>
      </p:sp>
      <p:sp>
        <p:nvSpPr>
          <p:cNvPr id="18" name="Text 16"/>
          <p:cNvSpPr/>
          <p:nvPr/>
        </p:nvSpPr>
        <p:spPr>
          <a:xfrm>
            <a:off x="822960" y="521208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오늘의 결과물은 '전후 시간이 측정된 업무 자동화 1건'입니다.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①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단발 5대 패턴은 '바닥'입니다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3회차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1975104" cy="1371600"/>
          </a:xfrm>
          <a:prstGeom prst="roundRect">
            <a:avLst>
              <a:gd name="adj" fmla="val 6667"/>
            </a:avLst>
          </a:prstGeom>
          <a:solidFill>
            <a:srgbClr val="F4EFE3"/>
          </a:solidFill>
          <a:ln w="12700">
            <a:solidFill>
              <a:srgbClr val="E0D8C6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914400" y="2331720"/>
            <a:ext cx="17922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요약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2743200"/>
            <a:ext cx="179222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긴 것을 짧게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962656" y="2148840"/>
            <a:ext cx="1975104" cy="1371600"/>
          </a:xfrm>
          <a:prstGeom prst="roundRect">
            <a:avLst>
              <a:gd name="adj" fmla="val 6667"/>
            </a:avLst>
          </a:prstGeom>
          <a:solidFill>
            <a:srgbClr val="F4EFE3"/>
          </a:solidFill>
          <a:ln w="12700">
            <a:solidFill>
              <a:srgbClr val="E0D8C6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054096" y="2331720"/>
            <a:ext cx="17922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초안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054096" y="2743200"/>
            <a:ext cx="179222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빈 페이지 채우기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102352" y="2148840"/>
            <a:ext cx="1975104" cy="1371600"/>
          </a:xfrm>
          <a:prstGeom prst="roundRect">
            <a:avLst>
              <a:gd name="adj" fmla="val 6667"/>
            </a:avLst>
          </a:prstGeom>
          <a:solidFill>
            <a:srgbClr val="F4EFE3"/>
          </a:solidFill>
          <a:ln w="12700">
            <a:solidFill>
              <a:srgbClr val="E0D8C6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193792" y="2331720"/>
            <a:ext cx="17922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변환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5193792" y="2743200"/>
            <a:ext cx="179222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형식·톤 바꾸기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242048" y="2148840"/>
            <a:ext cx="1975104" cy="1371600"/>
          </a:xfrm>
          <a:prstGeom prst="roundRect">
            <a:avLst>
              <a:gd name="adj" fmla="val 6667"/>
            </a:avLst>
          </a:prstGeom>
          <a:solidFill>
            <a:srgbClr val="F4EFE3"/>
          </a:solidFill>
          <a:ln w="12700">
            <a:solidFill>
              <a:srgbClr val="E0D8C6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7333488" y="2331720"/>
            <a:ext cx="17922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추출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7333488" y="2743200"/>
            <a:ext cx="179222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덩어리에서 뽑기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9381744" y="2148840"/>
            <a:ext cx="1975104" cy="1371600"/>
          </a:xfrm>
          <a:prstGeom prst="roundRect">
            <a:avLst>
              <a:gd name="adj" fmla="val 6667"/>
            </a:avLst>
          </a:prstGeom>
          <a:solidFill>
            <a:srgbClr val="F4EFE3"/>
          </a:solidFill>
          <a:ln w="12700">
            <a:solidFill>
              <a:srgbClr val="E0D8C6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9473184" y="2331720"/>
            <a:ext cx="17922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확장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9473184" y="2743200"/>
            <a:ext cx="179222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하나에서 여럿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822960" y="37033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  그 위에 지금 AI가 하는 것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1234440" y="4206240"/>
            <a:ext cx="2286000" cy="1371600"/>
          </a:xfrm>
          <a:prstGeom prst="roundRect">
            <a:avLst>
              <a:gd name="adj" fmla="val 6667"/>
            </a:avLst>
          </a:prstGeom>
          <a:solidFill>
            <a:srgbClr val="4A7EA8"/>
          </a:solidFill>
          <a:ln/>
        </p:spPr>
      </p:sp>
      <p:sp>
        <p:nvSpPr>
          <p:cNvPr id="23" name="Text 21"/>
          <p:cNvSpPr/>
          <p:nvPr/>
        </p:nvSpPr>
        <p:spPr>
          <a:xfrm>
            <a:off x="1325880" y="4206240"/>
            <a:ext cx="21031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데이터 직접 분석</a:t>
            </a:r>
            <a:endParaRPr lang="en-US" sz="1500" dirty="0"/>
          </a:p>
        </p:txBody>
      </p:sp>
      <p:sp>
        <p:nvSpPr>
          <p:cNvPr id="24" name="Shape 22"/>
          <p:cNvSpPr/>
          <p:nvPr/>
        </p:nvSpPr>
        <p:spPr>
          <a:xfrm>
            <a:off x="3703320" y="4206240"/>
            <a:ext cx="2286000" cy="1371600"/>
          </a:xfrm>
          <a:prstGeom prst="roundRect">
            <a:avLst>
              <a:gd name="adj" fmla="val 6667"/>
            </a:avLst>
          </a:prstGeom>
          <a:solidFill>
            <a:srgbClr val="D99A2B"/>
          </a:solidFill>
          <a:ln/>
        </p:spPr>
      </p:sp>
      <p:sp>
        <p:nvSpPr>
          <p:cNvPr id="25" name="Text 23"/>
          <p:cNvSpPr/>
          <p:nvPr/>
        </p:nvSpPr>
        <p:spPr>
          <a:xfrm>
            <a:off x="3794760" y="4206240"/>
            <a:ext cx="21031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문서 통째 처리</a:t>
            </a:r>
            <a:endParaRPr lang="en-US" sz="1500" dirty="0"/>
          </a:p>
        </p:txBody>
      </p:sp>
      <p:sp>
        <p:nvSpPr>
          <p:cNvPr id="26" name="Shape 24"/>
          <p:cNvSpPr/>
          <p:nvPr/>
        </p:nvSpPr>
        <p:spPr>
          <a:xfrm>
            <a:off x="6172200" y="4206240"/>
            <a:ext cx="2286000" cy="1371600"/>
          </a:xfrm>
          <a:prstGeom prst="roundRect">
            <a:avLst>
              <a:gd name="adj" fmla="val 6667"/>
            </a:avLst>
          </a:prstGeom>
          <a:solidFill>
            <a:srgbClr val="3F7D51"/>
          </a:solidFill>
          <a:ln/>
        </p:spPr>
      </p:sp>
      <p:sp>
        <p:nvSpPr>
          <p:cNvPr id="27" name="Text 25"/>
          <p:cNvSpPr/>
          <p:nvPr/>
        </p:nvSpPr>
        <p:spPr>
          <a:xfrm>
            <a:off x="6263640" y="4206240"/>
            <a:ext cx="21031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멀티모달</a:t>
            </a:r>
            <a:endParaRPr lang="en-US" sz="1500" dirty="0"/>
          </a:p>
        </p:txBody>
      </p:sp>
      <p:sp>
        <p:nvSpPr>
          <p:cNvPr id="28" name="Shape 26"/>
          <p:cNvSpPr/>
          <p:nvPr/>
        </p:nvSpPr>
        <p:spPr>
          <a:xfrm>
            <a:off x="8641080" y="4206240"/>
            <a:ext cx="2286000" cy="1371600"/>
          </a:xfrm>
          <a:prstGeom prst="roundRect">
            <a:avLst>
              <a:gd name="adj" fmla="val 6667"/>
            </a:avLst>
          </a:prstGeom>
          <a:solidFill>
            <a:srgbClr val="6D5BA6"/>
          </a:solidFill>
          <a:ln/>
        </p:spPr>
      </p:sp>
      <p:sp>
        <p:nvSpPr>
          <p:cNvPr id="29" name="Text 27"/>
          <p:cNvSpPr/>
          <p:nvPr/>
        </p:nvSpPr>
        <p:spPr>
          <a:xfrm>
            <a:off x="8732520" y="4206240"/>
            <a:ext cx="21031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업무 자동화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822960" y="5760720"/>
            <a:ext cx="10515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5대 패턴은 기본기, 이 넷이 '심화'입니다.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②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데이터는 AI에게 '직접' 시켜라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3회차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94560"/>
            <a:ext cx="5212080" cy="2286000"/>
          </a:xfrm>
          <a:prstGeom prst="roundRect">
            <a:avLst>
              <a:gd name="adj" fmla="val 4000"/>
            </a:avLst>
          </a:prstGeom>
          <a:solidFill>
            <a:srgbClr val="F1F7F2"/>
          </a:solidFill>
          <a:ln w="12700">
            <a:solidFill>
              <a:srgbClr val="CADCC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97280" y="2423160"/>
            <a:ext cx="466344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F5C3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[표를 붙이고]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F5C3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"직접 계산하지 말고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F5C3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코드로 계산해서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F5C3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소진율 낮은 순으로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F5C3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정렬해줘"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172200" y="2194560"/>
            <a:ext cx="5166360" cy="2286000"/>
          </a:xfrm>
          <a:prstGeom prst="roundRect">
            <a:avLst>
              <a:gd name="adj" fmla="val 4000"/>
            </a:avLst>
          </a:prstGeom>
          <a:solidFill>
            <a:srgbClr val="0A0A0B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492240" y="242316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무슨 일이 벌어지나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92240" y="2788920"/>
            <a:ext cx="44805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AI가 실제 파이썬 코드를 돌려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표를 계산하고 정렬합니다.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암산이 아니라 계산기를 씁니다.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큰 표도 정확합니다.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822960" y="4709160"/>
            <a:ext cx="10515600" cy="1143000"/>
          </a:xfrm>
          <a:prstGeom prst="roundRect">
            <a:avLst>
              <a:gd name="adj" fmla="val 8000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1143000" y="489204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5회차에서 이걸 우리 샘플 데이터로 깊게 다룹니다.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143000" y="5212080"/>
            <a:ext cx="99669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오늘은 "AI가 데이터를 직접 계산할 수 있다"는 것만 확실히 기억하세요. 엑셀을 붙여 넣고 시켜보면 됩니다.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③ · 우리 회사 실무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멀티모달 — 상품 사진으로 설명 자동 생성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3회차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5212080" cy="3657600"/>
          </a:xfrm>
          <a:prstGeom prst="roundRect">
            <a:avLst>
              <a:gd name="adj" fmla="val 2500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43000" y="23774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이렇게 맡깁니다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143000" y="2788920"/>
            <a:ext cx="46634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상품 사진 + 상태 정보를 주면</a:t>
            </a:r>
            <a:endParaRPr lang="en-US" sz="13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설명 초안을 대량으로 만듭니다.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143000" y="3520440"/>
            <a:ext cx="46634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리퍼는 '상태 고지'가 생명이라</a:t>
            </a:r>
            <a:endParaRPr lang="en-US" sz="13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제약을 반드시 넣습니다: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143000" y="4297680"/>
            <a:ext cx="46634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상태등급(A/B/C) 명시</a:t>
            </a:r>
            <a:endParaRPr lang="en-US" sz="12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없는 기능 지어내지 말 것</a:t>
            </a:r>
            <a:endParaRPr lang="en-US" sz="12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미확인 사양은 '미확인'</a:t>
            </a:r>
            <a:endParaRPr lang="en-US" sz="12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300자 이내, 존댓말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6172200" y="2148840"/>
            <a:ext cx="5166360" cy="3657600"/>
          </a:xfrm>
          <a:prstGeom prst="roundRect">
            <a:avLst>
              <a:gd name="adj" fmla="val 2500"/>
            </a:avLst>
          </a:prstGeom>
          <a:solidFill>
            <a:srgbClr val="F4EFE3"/>
          </a:solidFill>
          <a:ln w="12700">
            <a:solidFill>
              <a:srgbClr val="E0D8C6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46520" y="2377440"/>
            <a:ext cx="4617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A262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[상품 사진 첨부] +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A262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너는 킹콩 상품 카피라이터다.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A262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첨부 사진의 상품 설명을 써라.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A262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[상태등급] B (박스 훼손,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A262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기능 정상)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A262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[규칙]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A262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상태를 첫 문단에 고지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A262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없는 기능 금지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A262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미확인은 '미확인'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A262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- 300자, 존댓말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④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반복되면 자동화하세요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3회차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94560"/>
            <a:ext cx="10515600" cy="1188720"/>
          </a:xfrm>
          <a:prstGeom prst="roundRect">
            <a:avLst>
              <a:gd name="adj" fmla="val 7692"/>
            </a:avLst>
          </a:prstGeom>
          <a:solidFill>
            <a:srgbClr val="F5F8FB"/>
          </a:solidFill>
          <a:ln w="12700">
            <a:solidFill>
              <a:srgbClr val="CBDCEA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43000" y="237744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A7E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매주 같은 보고서·같은 정리 작업이라면?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143000" y="2788920"/>
            <a:ext cx="99669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한 번 잘 만든 흐름(워크플로)을 반복 실행합니다. 매번 새로 시키지 않습니다.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822960" y="3657600"/>
            <a:ext cx="3310128" cy="1371600"/>
          </a:xfrm>
          <a:prstGeom prst="roundRect">
            <a:avLst>
              <a:gd name="adj" fmla="val 6667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097280" y="3886200"/>
            <a:ext cx="548640" cy="5486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8862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783080" y="393192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흐름을 한 번 정의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097280" y="4526280"/>
            <a:ext cx="283464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입력→처리→출력을 정한다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407408" y="3657600"/>
            <a:ext cx="3310128" cy="1371600"/>
          </a:xfrm>
          <a:prstGeom prst="roundRect">
            <a:avLst>
              <a:gd name="adj" fmla="val 6667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81728" y="3886200"/>
            <a:ext cx="548640" cy="5486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6" name="Text 14"/>
          <p:cNvSpPr/>
          <p:nvPr/>
        </p:nvSpPr>
        <p:spPr>
          <a:xfrm>
            <a:off x="4681728" y="38862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367528" y="393192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반복 실행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681728" y="4526280"/>
            <a:ext cx="283464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같은 작업을 자동으로 돈다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7991856" y="3657600"/>
            <a:ext cx="3310128" cy="1371600"/>
          </a:xfrm>
          <a:prstGeom prst="roundRect">
            <a:avLst>
              <a:gd name="adj" fmla="val 6667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8266176" y="3886200"/>
            <a:ext cx="548640" cy="5486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21" name="Text 19"/>
          <p:cNvSpPr/>
          <p:nvPr/>
        </p:nvSpPr>
        <p:spPr>
          <a:xfrm>
            <a:off x="8266176" y="38862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8951976" y="393192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사람은 감독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8266176" y="4526280"/>
            <a:ext cx="283464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결과만 확인·승인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822960" y="5257800"/>
            <a:ext cx="10515600" cy="594360"/>
          </a:xfrm>
          <a:prstGeom prst="roundRect">
            <a:avLst>
              <a:gd name="adj" fmla="val 15385"/>
            </a:avLst>
          </a:prstGeom>
          <a:solidFill>
            <a:srgbClr val="1E1809"/>
          </a:solidFill>
          <a:ln w="12700">
            <a:solidFill>
              <a:srgbClr val="D99A2B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1143000" y="5257800"/>
            <a:ext cx="9966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비개발자도 이런 자동화를 직접 만듭니다 — 거창한 개발이 아니라 '내 반복 업무 대신 돌기'부터. (7회차 심화)</a:t>
            </a:r>
            <a:endParaRPr lang="en-US" sz="1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· 75분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실제 업무 1건을 처리합니다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1481328"/>
            <a:ext cx="10607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2인 1조. 아래 셋 중 내 업무에 가까운 1개를 골라 '진짜로' 처리합니다.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3회차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822960" y="2148840"/>
            <a:ext cx="3310128" cy="1371600"/>
          </a:xfrm>
          <a:prstGeom prst="roundRect">
            <a:avLst>
              <a:gd name="adj" fmla="val 6667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097280" y="2377440"/>
            <a:ext cx="594360" cy="59436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9" name="Text 7"/>
          <p:cNvSpPr/>
          <p:nvPr/>
        </p:nvSpPr>
        <p:spPr>
          <a:xfrm>
            <a:off x="1097280" y="237744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828800" y="242316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상품설명 생성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97280" y="3017520"/>
            <a:ext cx="283464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사진+상태로 3개 설명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407408" y="2148840"/>
            <a:ext cx="3310128" cy="1371600"/>
          </a:xfrm>
          <a:prstGeom prst="roundRect">
            <a:avLst>
              <a:gd name="adj" fmla="val 6667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81728" y="2377440"/>
            <a:ext cx="594360" cy="59436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4" name="Text 12"/>
          <p:cNvSpPr/>
          <p:nvPr/>
        </p:nvSpPr>
        <p:spPr>
          <a:xfrm>
            <a:off x="4681728" y="237744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413248" y="242316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데이터 분석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681728" y="3017520"/>
            <a:ext cx="283464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엑셀 붙여 코드로 분석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7991856" y="2148840"/>
            <a:ext cx="3310128" cy="1371600"/>
          </a:xfrm>
          <a:prstGeom prst="roundRect">
            <a:avLst>
              <a:gd name="adj" fmla="val 6667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8266176" y="2377440"/>
            <a:ext cx="594360" cy="59436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9" name="Text 17"/>
          <p:cNvSpPr/>
          <p:nvPr/>
        </p:nvSpPr>
        <p:spPr>
          <a:xfrm>
            <a:off x="8266176" y="237744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997696" y="242316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문서 처리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8266176" y="3017520"/>
            <a:ext cx="283464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긴 문서 요약·쟁점 추출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822960" y="3794760"/>
            <a:ext cx="10515600" cy="512064"/>
          </a:xfrm>
          <a:prstGeom prst="roundRect">
            <a:avLst>
              <a:gd name="adj" fmla="val 17857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1097280" y="3867912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10분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2148840" y="3867912"/>
            <a:ext cx="8961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프롬프트 뱅크에서 비슷한 것 검색·복사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822960" y="4370832"/>
            <a:ext cx="10515600" cy="512064"/>
          </a:xfrm>
          <a:prstGeom prst="roundRect">
            <a:avLst>
              <a:gd name="adj" fmla="val 17857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1097280" y="4443984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30분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2148840" y="4443984"/>
            <a:ext cx="8961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 업무 1건을 실제로 처리 (Before 시간 기록)</a:t>
            </a:r>
            <a:endParaRPr lang="en-US" sz="1250" dirty="0"/>
          </a:p>
        </p:txBody>
      </p:sp>
      <p:sp>
        <p:nvSpPr>
          <p:cNvPr id="28" name="Shape 26"/>
          <p:cNvSpPr/>
          <p:nvPr/>
        </p:nvSpPr>
        <p:spPr>
          <a:xfrm>
            <a:off x="822960" y="4946904"/>
            <a:ext cx="10515600" cy="512064"/>
          </a:xfrm>
          <a:prstGeom prst="roundRect">
            <a:avLst>
              <a:gd name="adj" fmla="val 17857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1097280" y="5020056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20분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2148840" y="5020056"/>
            <a:ext cx="8961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결과의 사실 오류를 찾아 수정 (검증)</a:t>
            </a:r>
            <a:endParaRPr lang="en-US" sz="1250" dirty="0"/>
          </a:p>
        </p:txBody>
      </p:sp>
      <p:sp>
        <p:nvSpPr>
          <p:cNvPr id="31" name="Shape 29"/>
          <p:cNvSpPr/>
          <p:nvPr/>
        </p:nvSpPr>
        <p:spPr>
          <a:xfrm>
            <a:off x="822960" y="5522976"/>
            <a:ext cx="10515600" cy="512064"/>
          </a:xfrm>
          <a:prstGeom prst="roundRect">
            <a:avLst>
              <a:gd name="adj" fmla="val 17857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1097280" y="5596128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15분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2148840" y="5596128"/>
            <a:ext cx="8961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시간 기록 · 짝과 결과 공유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바퀴를 다시 발명하지 마세요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822960" y="1481328"/>
            <a:ext cx="10607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B0AA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이미 검증된 프롬프트 300개가 사내에 있습니다. 검색해서 가져다 쓰고 고치세요.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3회차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822960" y="2286000"/>
            <a:ext cx="3383280" cy="1051560"/>
          </a:xfrm>
          <a:prstGeom prst="roundRect">
            <a:avLst>
              <a:gd name="adj" fmla="val 8696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97280" y="24688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생산성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3200400" y="2468880"/>
            <a:ext cx="822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50개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434840" y="2286000"/>
            <a:ext cx="3383280" cy="1051560"/>
          </a:xfrm>
          <a:prstGeom prst="roundRect">
            <a:avLst>
              <a:gd name="adj" fmla="val 8696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709160" y="24688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코딩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6812280" y="2468880"/>
            <a:ext cx="822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50개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8046720" y="2286000"/>
            <a:ext cx="3383280" cy="1051560"/>
          </a:xfrm>
          <a:prstGeom prst="roundRect">
            <a:avLst>
              <a:gd name="adj" fmla="val 8696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321040" y="24688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10424160" y="2468880"/>
            <a:ext cx="822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50개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822960" y="3520440"/>
            <a:ext cx="3383280" cy="1051560"/>
          </a:xfrm>
          <a:prstGeom prst="roundRect">
            <a:avLst>
              <a:gd name="adj" fmla="val 8696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1097280" y="370332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콘텐츠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3200400" y="3703320"/>
            <a:ext cx="822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50개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434840" y="3520440"/>
            <a:ext cx="3383280" cy="1051560"/>
          </a:xfrm>
          <a:prstGeom prst="roundRect">
            <a:avLst>
              <a:gd name="adj" fmla="val 8696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709160" y="370332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리서치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6812280" y="3703320"/>
            <a:ext cx="822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50개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8046720" y="3520440"/>
            <a:ext cx="3383280" cy="1051560"/>
          </a:xfrm>
          <a:prstGeom prst="roundRect">
            <a:avLst>
              <a:gd name="adj" fmla="val 8696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8321040" y="370332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자동화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10424160" y="3703320"/>
            <a:ext cx="822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50개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822960" y="5074920"/>
            <a:ext cx="10515600" cy="685800"/>
          </a:xfrm>
          <a:prstGeom prst="roundRect">
            <a:avLst>
              <a:gd name="adj" fmla="val 13333"/>
            </a:avLst>
          </a:prstGeom>
          <a:solidFill>
            <a:srgbClr val="1E1809"/>
          </a:solidFill>
          <a:ln w="12700">
            <a:solidFill>
              <a:srgbClr val="D99A2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097280" y="5074920"/>
            <a:ext cx="10058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검색 → 클릭 복사 → 내 업무에 맞게 수정   ·   www.900sal.com/prompts/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2026-07-10T23:49:49Z</dcterms:created>
  <dcterms:modified xsi:type="dcterms:W3CDTF">2026-07-10T23:49:49Z</dcterms:modified>
</cp:coreProperties>
</file>