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228600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" y="77724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777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600200" y="89611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KINGKONG AX ACADEMY · SESSION 4 / 8  ·  직무 활용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4회차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69748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3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유통 데이터
</a:t>
            </a:r>
            <a:pPr indent="0" marL="0">
              <a:lnSpc>
                <a:spcPct val="103000"/>
              </a:lnSpc>
              <a:buNone/>
            </a:pPr>
            <a:r>
              <a:rPr lang="en-US" sz="50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리터러시</a:t>
            </a:r>
            <a:endParaRPr lang="en-US" sz="5000" dirty="0"/>
          </a:p>
        </p:txBody>
      </p:sp>
      <p:sp>
        <p:nvSpPr>
          <p:cNvPr id="8" name="Shape 6"/>
          <p:cNvSpPr/>
          <p:nvPr/>
        </p:nvSpPr>
        <p:spPr>
          <a:xfrm>
            <a:off x="868680" y="4892040"/>
            <a:ext cx="2926080" cy="0"/>
          </a:xfrm>
          <a:prstGeom prst="line">
            <a:avLst/>
          </a:prstGeom>
          <a:noFill/>
          <a:ln w="19050">
            <a:solidFill>
              <a:srgbClr val="D99A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507492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무엇을 시킬지 정하고, 그 답이 말이 되는지 판단하려면 — 지표를 알아야 합니다.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5577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3시간 · 강의 60분 + 실습 75분  ·  오늘은 AI를 쓰지 않습니다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 AI TODAY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AI를 닫아둔 이유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371600"/>
          </a:xfrm>
          <a:prstGeom prst="roundRect">
            <a:avLst>
              <a:gd name="adj" fmla="val 6667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37744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만약 AI가 "이 상품 소진율은 65%입니다"라고 답했다면?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188720" y="2880360"/>
            <a:ext cx="9784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지표를 모르면 — 이 숫자가 맞는지, 좋은 건지 나쁜 건지, 무엇을 더 물어야 할지 알 수 없습니다.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22960" y="3840480"/>
            <a:ext cx="5074920" cy="1645920"/>
          </a:xfrm>
          <a:prstGeom prst="roundRect">
            <a:avLst>
              <a:gd name="adj" fmla="val 555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43000" y="411480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1" name="Text 9"/>
          <p:cNvSpPr/>
          <p:nvPr/>
        </p:nvSpPr>
        <p:spPr>
          <a:xfrm>
            <a:off x="11430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965960" y="41605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먼저 사람이 안다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143000" y="4709160"/>
            <a:ext cx="44805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지표를 알아야 AI에게 정확히 시키고 답을 평가할 수 있다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172200" y="3840480"/>
            <a:ext cx="5074920" cy="1645920"/>
          </a:xfrm>
          <a:prstGeom prst="roundRect">
            <a:avLst>
              <a:gd name="adj" fmla="val 555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92240" y="411480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649224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0" y="41605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그다음 AI가 빠르게 한다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92240" y="4709160"/>
            <a:ext cx="44805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5회차부터 이 계산을 AI에게 코드로 시킨다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822960" y="58064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AI를 부리는 사람이 되려면, 먼저 숫자를 읽을 줄 알아야 합니다.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WRAP-UP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딱 세 줄만 기억하세요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32304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32304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지표 5종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3200400" y="237744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매출총이익률·소진율·회전율·DOS·데드스톡 — 손으로 계산할 수 있다.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3401568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97280" y="3639312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639312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평균의 함정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3200400" y="3584448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평균이 아니라 분포를 보라. 악성재고는 평균 뒤에 숨는다.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822960" y="4608576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97280" y="4846320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1097280" y="4846320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좋은 질문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3200400" y="4791456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숫자로 답할 수 있게 물어라. AI에게 시킬 질문도 똑같다.</a:t>
            </a:r>
            <a:endParaRPr lang="en-US" sz="14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HOMEWORK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과제 · 그리고 다음 시간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017520"/>
          </a:xfrm>
          <a:prstGeom prst="roundRect">
            <a:avLst>
              <a:gd name="adj" fmla="val 303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이번 주 과제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880360"/>
            <a:ext cx="44805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 팀이 매주 봐야 할 지표 3개를 정의해 온다.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3657600"/>
            <a:ext cx="44805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각 지표마다: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지표명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계산식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왜 중요한지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목표값(있다면)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1188720" y="484632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제출: 팀 채널 · 다음 수업 전날까지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172200" y="2148840"/>
            <a:ext cx="5166360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53796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5회차 예고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37960" y="288036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AI로 데이터 분석 — 도구를 쥐여주기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537960" y="3429000"/>
            <a:ext cx="44805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오늘 손으로 한 계산을 AI에게 '코드로' 시킨다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"AI는 계산을 틀린다"의 반쪽 진실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결과가 목표에 맞는지 판단·검증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멀티모달 — 차트·대시보드도 읽기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배운 지표가 판단의 무기입니다.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데이터: 샘플 데이터 엑셀(가상) — 강사가 배포합니다.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93192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1887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4 / 8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10789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숫자를 읽는 사람이
</a:t>
            </a:r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AI를 부립니다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68680" y="3749040"/>
            <a:ext cx="86868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손으로 계산한 그 감각이,</a:t>
            </a:r>
            <a:endParaRPr lang="en-US" sz="16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다음 주 AI에게 정확히 시키고 판단하는 무기가 됩니다.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68680" y="5349240"/>
            <a:ext cx="1042416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55778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AI 혁신센터</a:t>
            </a:r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AX 사내교육 4회차   ·   임승훈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CHAPTER · 직무 활용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기초 3주 완료 → 이제 우리 데이터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03120"/>
            <a:ext cx="5212080" cy="3200400"/>
          </a:xfrm>
          <a:prstGeom prst="roundRect">
            <a:avLst>
              <a:gd name="adj" fmla="val 285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1~3회차 (기초)에서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143000" y="2880360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783080" y="288036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AI의 진짜 능력과 AX 전략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143000" y="3593592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2" name="Text 10"/>
          <p:cNvSpPr/>
          <p:nvPr/>
        </p:nvSpPr>
        <p:spPr>
          <a:xfrm>
            <a:off x="1143000" y="35935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783080" y="359359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일 맡기는 법(위임)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143000" y="4306824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430682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783080" y="4306824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자동화·도구·멀티모달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489204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위임은 이제 기본기입니다.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72200" y="2103120"/>
            <a:ext cx="5166360" cy="3200400"/>
          </a:xfrm>
          <a:prstGeom prst="roundRect">
            <a:avLst>
              <a:gd name="adj" fmla="val 2857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9224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4~7회차 (직무 활용) 시작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92240" y="27432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이제 우리 회사 숫자를 다룹니다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92240" y="3200400"/>
            <a:ext cx="448056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오늘의 질문: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"요즘 재고가 안 좋은 것 같아요"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이 말을 어떻게 숫자로 바꿀까?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정확히 무엇을 시킬지 정하고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 답이 말이 되는지 판단하려면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지표를 알아야 합니다.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끝나면 이걸 할 수 있습니다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43000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43000" y="3474720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우리가 가진 데이터의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종류와 구조를 안다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407408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27448" y="3474720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지표 5종을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직접 계산한다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7991856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11896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8311896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311896" y="3474720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시킬 '측정 가능한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질문'을 만든다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822960" y="5074920"/>
            <a:ext cx="10515600" cy="777240"/>
          </a:xfrm>
          <a:prstGeom prst="roundRect">
            <a:avLst>
              <a:gd name="adj" fmla="val 11765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097280" y="5074920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오늘의 원칙:  이 회차만 AI를 쓰지 않습니다. 먼저 사람이 알아야 AI를 제대로 부릴 수 있기 때문입니다.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①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우리가 가진 데이터 4종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5074920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68880"/>
            <a:ext cx="1188720" cy="1005840"/>
          </a:xfrm>
          <a:prstGeom prst="roundRect">
            <a:avLst>
              <a:gd name="adj" fmla="val 7273"/>
            </a:avLst>
          </a:prstGeom>
          <a:solidFill>
            <a:srgbClr val="4A7EA8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68880"/>
            <a:ext cx="1188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매입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2468880" y="2514600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로트 · 매입단가 · 상태등급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2468880" y="3063240"/>
            <a:ext cx="3246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무엇을 얼마에 들여왔나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172200" y="2194560"/>
            <a:ext cx="5074920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446520" y="2468880"/>
            <a:ext cx="1188720" cy="1005840"/>
          </a:xfrm>
          <a:prstGeom prst="roundRect">
            <a:avLst>
              <a:gd name="adj" fmla="val 7273"/>
            </a:avLst>
          </a:prstGeom>
          <a:solidFill>
            <a:srgbClr val="D99A2B"/>
          </a:solidFill>
          <a:ln/>
        </p:spPr>
      </p:sp>
      <p:sp>
        <p:nvSpPr>
          <p:cNvPr id="13" name="Text 11"/>
          <p:cNvSpPr/>
          <p:nvPr/>
        </p:nvSpPr>
        <p:spPr>
          <a:xfrm>
            <a:off x="6446520" y="2468880"/>
            <a:ext cx="1188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판매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7818120" y="2514600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SKU · 매장 · 일자 · 판매가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7818120" y="3063240"/>
            <a:ext cx="3246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무엇이 언제 어디서 팔렸나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22960" y="3977640"/>
            <a:ext cx="5074920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097280" y="4251960"/>
            <a:ext cx="1188720" cy="1005840"/>
          </a:xfrm>
          <a:prstGeom prst="roundRect">
            <a:avLst>
              <a:gd name="adj" fmla="val 7273"/>
            </a:avLst>
          </a:prstGeom>
          <a:solidFill>
            <a:srgbClr val="3F7D51"/>
          </a:solidFill>
          <a:ln/>
        </p:spPr>
      </p:sp>
      <p:sp>
        <p:nvSpPr>
          <p:cNvPr id="18" name="Text 16"/>
          <p:cNvSpPr/>
          <p:nvPr/>
        </p:nvSpPr>
        <p:spPr>
          <a:xfrm>
            <a:off x="1097280" y="4251960"/>
            <a:ext cx="1188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재고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2468880" y="4297680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수량 · 입고일 · 체류일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2468880" y="4846320"/>
            <a:ext cx="3246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무엇이 얼마나 남아있나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172200" y="3977640"/>
            <a:ext cx="5074920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446520" y="4251960"/>
            <a:ext cx="1188720" cy="1005840"/>
          </a:xfrm>
          <a:prstGeom prst="roundRect">
            <a:avLst>
              <a:gd name="adj" fmla="val 7273"/>
            </a:avLst>
          </a:prstGeom>
          <a:solidFill>
            <a:srgbClr val="4A7EA8"/>
          </a:solidFill>
          <a:ln/>
        </p:spPr>
      </p:sp>
      <p:sp>
        <p:nvSpPr>
          <p:cNvPr id="23" name="Text 21"/>
          <p:cNvSpPr/>
          <p:nvPr/>
        </p:nvSpPr>
        <p:spPr>
          <a:xfrm>
            <a:off x="6446520" y="4251960"/>
            <a:ext cx="1188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고객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7818120" y="4297680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회원 · 구매이력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7818120" y="4846320"/>
            <a:ext cx="3246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누가 무엇을 사는가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22960" y="58064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네 가지가 흩어져 있으면 아무것도 못 봅니다. 하나로 잇는 것이 AX 로드맵 1단계입니다.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②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지표 5종 — 이것만은 손으로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10515600" cy="731520"/>
          </a:xfrm>
          <a:prstGeom prst="roundRect">
            <a:avLst>
              <a:gd name="adj" fmla="val 1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51560" y="2286000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51560" y="22860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691640" y="224028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매출총이익률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4480560" y="2240280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(판매가 − 매입원가) ÷ 판매가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8869680" y="22402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우리가 남기는 몫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822960" y="2953512"/>
            <a:ext cx="10515600" cy="731520"/>
          </a:xfrm>
          <a:prstGeom prst="roundRect">
            <a:avLst>
              <a:gd name="adj" fmla="val 1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051560" y="3090672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1051560" y="30906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691640" y="3044952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소진율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4480560" y="3044952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판매수량 ÷ 입고수량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8869680" y="3044952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들여온 것 중 얼마나 팔렸나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822960" y="3758184"/>
            <a:ext cx="10515600" cy="731520"/>
          </a:xfrm>
          <a:prstGeom prst="roundRect">
            <a:avLst>
              <a:gd name="adj" fmla="val 1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051560" y="3895344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0" name="Text 18"/>
          <p:cNvSpPr/>
          <p:nvPr/>
        </p:nvSpPr>
        <p:spPr>
          <a:xfrm>
            <a:off x="1051560" y="389534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691640" y="3849624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재고회전율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4480560" y="3849624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매출원가 ÷ 평균재고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8869680" y="3849624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돈이 몇 바퀴 도는가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22960" y="4562856"/>
            <a:ext cx="10515600" cy="731520"/>
          </a:xfrm>
          <a:prstGeom prst="roundRect">
            <a:avLst>
              <a:gd name="adj" fmla="val 1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1051560" y="4700016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6" name="Text 24"/>
          <p:cNvSpPr/>
          <p:nvPr/>
        </p:nvSpPr>
        <p:spPr>
          <a:xfrm>
            <a:off x="1051560" y="4700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691640" y="4654296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소진예상일(DOS)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4480560" y="4654296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현재재고 ÷ 일평균판매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8869680" y="4654296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며칠이면 다 팔리나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822960" y="5367528"/>
            <a:ext cx="10515600" cy="731520"/>
          </a:xfrm>
          <a:prstGeom prst="roundRect">
            <a:avLst>
              <a:gd name="adj" fmla="val 12500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1051560" y="5504688"/>
            <a:ext cx="457200" cy="457200"/>
          </a:xfrm>
          <a:prstGeom prst="ellipse">
            <a:avLst/>
          </a:prstGeom>
          <a:solidFill>
            <a:srgbClr val="B4453C"/>
          </a:solidFill>
          <a:ln/>
        </p:spPr>
      </p:sp>
      <p:sp>
        <p:nvSpPr>
          <p:cNvPr id="32" name="Text 30"/>
          <p:cNvSpPr/>
          <p:nvPr/>
        </p:nvSpPr>
        <p:spPr>
          <a:xfrm>
            <a:off x="1051560" y="550468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1691640" y="5458968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데드스톡</a:t>
            </a:r>
            <a:endParaRPr lang="en-US" sz="1450" dirty="0"/>
          </a:p>
        </p:txBody>
      </p:sp>
      <p:sp>
        <p:nvSpPr>
          <p:cNvPr id="34" name="Text 32"/>
          <p:cNvSpPr/>
          <p:nvPr/>
        </p:nvSpPr>
        <p:spPr>
          <a:xfrm>
            <a:off x="4480560" y="5458968"/>
            <a:ext cx="4206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445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체류 60일↑ &amp; 소진율 저조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8869680" y="5458968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묶인 자본 (악성재고)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③ · 함께 계산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예제 — 전기밥솥 반품 (EL-1003)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4114800" cy="3657600"/>
          </a:xfrm>
          <a:prstGeom prst="roundRect">
            <a:avLst>
              <a:gd name="adj" fmla="val 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377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주어진 값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7889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매입원가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3108960" y="27889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55,000원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32461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현재판매가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3108960" y="32461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99,000원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97280" y="37033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입고수량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3108960" y="37033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30개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41605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판매수량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3108960" y="41605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5개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97280" y="46177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현재재고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108960" y="46177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25개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97280" y="50749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체류일수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3108960" y="50749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96일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120640" y="2148840"/>
            <a:ext cx="6217920" cy="676656"/>
          </a:xfrm>
          <a:prstGeom prst="roundRect">
            <a:avLst>
              <a:gd name="adj" fmla="val 13514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349240" y="2221992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매출총이익률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7498080" y="2221992"/>
            <a:ext cx="22860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(99,000−55,000)/99,000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9829800" y="2221992"/>
            <a:ext cx="1371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44.4%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5120640" y="2898648"/>
            <a:ext cx="6217920" cy="676656"/>
          </a:xfrm>
          <a:prstGeom prst="roundRect">
            <a:avLst>
              <a:gd name="adj" fmla="val 13514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349240" y="2971800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소진율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7498080" y="2971800"/>
            <a:ext cx="22860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/ 30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9829800" y="2971800"/>
            <a:ext cx="1371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16.7%</a:t>
            </a:r>
            <a:endParaRPr lang="en-US" sz="1350" dirty="0"/>
          </a:p>
        </p:txBody>
      </p:sp>
      <p:sp>
        <p:nvSpPr>
          <p:cNvPr id="28" name="Shape 26"/>
          <p:cNvSpPr/>
          <p:nvPr/>
        </p:nvSpPr>
        <p:spPr>
          <a:xfrm>
            <a:off x="5120640" y="3648456"/>
            <a:ext cx="6217920" cy="676656"/>
          </a:xfrm>
          <a:prstGeom prst="roundRect">
            <a:avLst>
              <a:gd name="adj" fmla="val 13514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349240" y="3721608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일평균판매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7498080" y="3721608"/>
            <a:ext cx="22860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/ 96일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9829800" y="3721608"/>
            <a:ext cx="1371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0.05개/일</a:t>
            </a:r>
            <a:endParaRPr lang="en-US" sz="1350" dirty="0"/>
          </a:p>
        </p:txBody>
      </p:sp>
      <p:sp>
        <p:nvSpPr>
          <p:cNvPr id="32" name="Shape 30"/>
          <p:cNvSpPr/>
          <p:nvPr/>
        </p:nvSpPr>
        <p:spPr>
          <a:xfrm>
            <a:off x="5120640" y="4398264"/>
            <a:ext cx="6217920" cy="676656"/>
          </a:xfrm>
          <a:prstGeom prst="roundRect">
            <a:avLst>
              <a:gd name="adj" fmla="val 13514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5349240" y="4471416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소진예상일(DOS)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7498080" y="4471416"/>
            <a:ext cx="22860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25 / 0.05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9829800" y="4471416"/>
            <a:ext cx="1371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480일 !</a:t>
            </a:r>
            <a:endParaRPr lang="en-US" sz="1350" dirty="0"/>
          </a:p>
        </p:txBody>
      </p:sp>
      <p:sp>
        <p:nvSpPr>
          <p:cNvPr id="36" name="Shape 34"/>
          <p:cNvSpPr/>
          <p:nvPr/>
        </p:nvSpPr>
        <p:spPr>
          <a:xfrm>
            <a:off x="5120640" y="5148072"/>
            <a:ext cx="6217920" cy="676656"/>
          </a:xfrm>
          <a:prstGeom prst="roundRect">
            <a:avLst>
              <a:gd name="adj" fmla="val 13514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5349240" y="5221224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데드스톡 판정</a:t>
            </a:r>
            <a:endParaRPr lang="en-US" sz="1250" dirty="0"/>
          </a:p>
        </p:txBody>
      </p:sp>
      <p:sp>
        <p:nvSpPr>
          <p:cNvPr id="38" name="Text 36"/>
          <p:cNvSpPr/>
          <p:nvPr/>
        </p:nvSpPr>
        <p:spPr>
          <a:xfrm>
            <a:off x="7498080" y="5221224"/>
            <a:ext cx="22860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체류96&gt;60 &amp; 소진17%&lt;30%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9829800" y="5221224"/>
            <a:ext cx="1371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위험</a:t>
            </a:r>
            <a:endParaRPr lang="en-US" sz="1350" dirty="0"/>
          </a:p>
        </p:txBody>
      </p:sp>
      <p:sp>
        <p:nvSpPr>
          <p:cNvPr id="40" name="Text 38"/>
          <p:cNvSpPr/>
          <p:nvPr/>
        </p:nvSpPr>
        <p:spPr>
          <a:xfrm>
            <a:off x="5120640" y="594360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교훈: 이익률 44%로 좋아 보이지만, 25개 × 55,000원 = 137.5만원이 480일치로 묶여 있습니다.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822960" y="59436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이익률만 보면 놓치는 것 →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④ · 오늘의 핵심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평균의 함정 — 악성재고는 평균 뒤에 숨습니다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" y="150876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가전 카테고리 8개 상품의 소진율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280160" y="5212080"/>
            <a:ext cx="9692640" cy="0"/>
          </a:xfrm>
          <a:prstGeom prst="line">
            <a:avLst/>
          </a:prstGeom>
          <a:noFill/>
          <a:ln w="12700">
            <a:solidFill>
              <a:srgbClr val="CFC8B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80160" y="3365724"/>
            <a:ext cx="9692640" cy="0"/>
          </a:xfrm>
          <a:prstGeom prst="line">
            <a:avLst/>
          </a:prstGeom>
          <a:noFill/>
          <a:ln w="19050">
            <a:solidFill>
              <a:srgbClr val="D99A2B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9601200" y="3073116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평균 63%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66240" y="2520086"/>
            <a:ext cx="777240" cy="2691994"/>
          </a:xfrm>
          <a:prstGeom prst="roundRect">
            <a:avLst>
              <a:gd name="adj" fmla="val 3529"/>
            </a:avLst>
          </a:prstGeom>
          <a:solidFill>
            <a:srgbClr val="CFAF63"/>
          </a:solidFill>
          <a:ln/>
        </p:spPr>
      </p:sp>
      <p:sp>
        <p:nvSpPr>
          <p:cNvPr id="11" name="Text 9"/>
          <p:cNvSpPr/>
          <p:nvPr/>
        </p:nvSpPr>
        <p:spPr>
          <a:xfrm>
            <a:off x="1574800" y="2245766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92%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529080" y="5257800"/>
            <a:ext cx="1051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EL-1001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829560" y="2520086"/>
            <a:ext cx="777240" cy="2691994"/>
          </a:xfrm>
          <a:prstGeom prst="roundRect">
            <a:avLst>
              <a:gd name="adj" fmla="val 3529"/>
            </a:avLst>
          </a:prstGeom>
          <a:solidFill>
            <a:srgbClr val="CFAF63"/>
          </a:solidFill>
          <a:ln/>
        </p:spPr>
      </p:sp>
      <p:sp>
        <p:nvSpPr>
          <p:cNvPr id="14" name="Text 12"/>
          <p:cNvSpPr/>
          <p:nvPr/>
        </p:nvSpPr>
        <p:spPr>
          <a:xfrm>
            <a:off x="2738120" y="2245766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92%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692400" y="5257800"/>
            <a:ext cx="1051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EL-1002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3992880" y="4714646"/>
            <a:ext cx="777240" cy="497434"/>
          </a:xfrm>
          <a:prstGeom prst="roundRect">
            <a:avLst>
              <a:gd name="adj" fmla="val 5515"/>
            </a:avLst>
          </a:prstGeom>
          <a:solidFill>
            <a:srgbClr val="B4453C"/>
          </a:solidFill>
          <a:ln/>
        </p:spPr>
      </p:sp>
      <p:sp>
        <p:nvSpPr>
          <p:cNvPr id="17" name="Text 15"/>
          <p:cNvSpPr/>
          <p:nvPr/>
        </p:nvSpPr>
        <p:spPr>
          <a:xfrm>
            <a:off x="3901440" y="4440326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17%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855720" y="5257800"/>
            <a:ext cx="1051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EL-1003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156200" y="2637130"/>
            <a:ext cx="777240" cy="2574950"/>
          </a:xfrm>
          <a:prstGeom prst="roundRect">
            <a:avLst>
              <a:gd name="adj" fmla="val 3529"/>
            </a:avLst>
          </a:prstGeom>
          <a:solidFill>
            <a:srgbClr val="CFAF63"/>
          </a:solidFill>
          <a:ln/>
        </p:spPr>
      </p:sp>
      <p:sp>
        <p:nvSpPr>
          <p:cNvPr id="20" name="Text 18"/>
          <p:cNvSpPr/>
          <p:nvPr/>
        </p:nvSpPr>
        <p:spPr>
          <a:xfrm>
            <a:off x="5064760" y="2362810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88%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19040" y="5257800"/>
            <a:ext cx="1051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EL-1004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319520" y="4773168"/>
            <a:ext cx="777240" cy="438912"/>
          </a:xfrm>
          <a:prstGeom prst="roundRect">
            <a:avLst>
              <a:gd name="adj" fmla="val 6250"/>
            </a:avLst>
          </a:prstGeom>
          <a:solidFill>
            <a:srgbClr val="B4453C"/>
          </a:solidFill>
          <a:ln/>
        </p:spPr>
      </p:sp>
      <p:sp>
        <p:nvSpPr>
          <p:cNvPr id="23" name="Text 21"/>
          <p:cNvSpPr/>
          <p:nvPr/>
        </p:nvSpPr>
        <p:spPr>
          <a:xfrm>
            <a:off x="6228080" y="4498848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182360" y="5257800"/>
            <a:ext cx="1051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EL-1005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7482840" y="4685386"/>
            <a:ext cx="777240" cy="526694"/>
          </a:xfrm>
          <a:prstGeom prst="roundRect">
            <a:avLst>
              <a:gd name="adj" fmla="val 5208"/>
            </a:avLst>
          </a:prstGeom>
          <a:solidFill>
            <a:srgbClr val="B4453C"/>
          </a:solidFill>
          <a:ln/>
        </p:spPr>
      </p:sp>
      <p:sp>
        <p:nvSpPr>
          <p:cNvPr id="26" name="Text 24"/>
          <p:cNvSpPr/>
          <p:nvPr/>
        </p:nvSpPr>
        <p:spPr>
          <a:xfrm>
            <a:off x="7391400" y="4411066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18%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345680" y="5257800"/>
            <a:ext cx="1051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EL-1006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8646160" y="2549347"/>
            <a:ext cx="777240" cy="2662733"/>
          </a:xfrm>
          <a:prstGeom prst="roundRect">
            <a:avLst>
              <a:gd name="adj" fmla="val 3529"/>
            </a:avLst>
          </a:prstGeom>
          <a:solidFill>
            <a:srgbClr val="CFAF63"/>
          </a:solidFill>
          <a:ln/>
        </p:spPr>
      </p:sp>
      <p:sp>
        <p:nvSpPr>
          <p:cNvPr id="29" name="Text 27"/>
          <p:cNvSpPr/>
          <p:nvPr/>
        </p:nvSpPr>
        <p:spPr>
          <a:xfrm>
            <a:off x="8554720" y="2275027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91%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8509000" y="5257800"/>
            <a:ext cx="1051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EL-1007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9809480" y="2520086"/>
            <a:ext cx="777240" cy="2691994"/>
          </a:xfrm>
          <a:prstGeom prst="roundRect">
            <a:avLst>
              <a:gd name="adj" fmla="val 3529"/>
            </a:avLst>
          </a:prstGeom>
          <a:solidFill>
            <a:srgbClr val="CFAF63"/>
          </a:solidFill>
          <a:ln/>
        </p:spPr>
      </p:sp>
      <p:sp>
        <p:nvSpPr>
          <p:cNvPr id="32" name="Text 30"/>
          <p:cNvSpPr/>
          <p:nvPr/>
        </p:nvSpPr>
        <p:spPr>
          <a:xfrm>
            <a:off x="9718040" y="2245766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92%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9672320" y="5257800"/>
            <a:ext cx="1051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EL-1008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822960" y="5532120"/>
            <a:ext cx="10515600" cy="777240"/>
          </a:xfrm>
          <a:prstGeom prst="roundRect">
            <a:avLst>
              <a:gd name="adj" fmla="val 11765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1097280" y="5532120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평균 63%는 정상처럼 보입니다. 하지만 빨간 3개(소진율 15~18%, 체류 70~102일)가 숨어 있습니다. — 평균이 아니라 분포를 보세요. AI도 시키는 대로만 하면 평균만 봅니다.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⑤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측정할 수 없으면 관리할 수 없습니다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280160" y="201168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측정 불가 (막연함)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0" y="20116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측정 가능 (AI에게 시킬 수 있음)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22960" y="2423160"/>
            <a:ext cx="4663440" cy="960120"/>
          </a:xfrm>
          <a:prstGeom prst="roundRect">
            <a:avLst>
              <a:gd name="adj" fmla="val 9524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97280" y="2514600"/>
            <a:ext cx="4160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A47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"요즘 재고가 안 좋은 것 같아요"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532120" y="2514600"/>
            <a:ext cx="731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355080" y="2423160"/>
            <a:ext cx="4983480" cy="960120"/>
          </a:xfrm>
          <a:prstGeom prst="roundRect">
            <a:avLst>
              <a:gd name="adj" fmla="val 9524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629400" y="251460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2F5C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지난 30일 소진율 20% 미만 SKU는 몇 개, 묶인 금액은 얼마인가?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22960" y="3520440"/>
            <a:ext cx="4663440" cy="960120"/>
          </a:xfrm>
          <a:prstGeom prst="roundRect">
            <a:avLst>
              <a:gd name="adj" fmla="val 9524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097280" y="3611880"/>
            <a:ext cx="4160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A47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"가전이 잘 안 팔려요"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532120" y="3611880"/>
            <a:ext cx="731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6355080" y="3520440"/>
            <a:ext cx="4983480" cy="960120"/>
          </a:xfrm>
          <a:prstGeom prst="roundRect">
            <a:avLst>
              <a:gd name="adj" fmla="val 9524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629400" y="361188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2F5C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가전 중 체류 60일 초과 상품의 재고금액 합계는?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822960" y="4617720"/>
            <a:ext cx="4663440" cy="960120"/>
          </a:xfrm>
          <a:prstGeom prst="roundRect">
            <a:avLst>
              <a:gd name="adj" fmla="val 9524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097280" y="4709160"/>
            <a:ext cx="4160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A47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"이 상품 더 들여올까요?"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532120" y="4709160"/>
            <a:ext cx="731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6355080" y="4617720"/>
            <a:ext cx="4983480" cy="960120"/>
          </a:xfrm>
          <a:prstGeom prst="roundRect">
            <a:avLst>
              <a:gd name="adj" fmla="val 9524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629400" y="470916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2F5C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상품과 유사한 과거 로트의 평균 소진율·회전일은?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822960" y="58064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좋은 질문은 '숫자로 답할 수 있는 질문'입니다. 5회차부터 이걸 AI에게 시킵니다.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· 75분 · AI 없이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샘플 데이터로 직접 계산합니다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배포된 '샘플 데이터' 엑셀(가상)로 실습합니다. 계산기와 손으로 — AI는 닫아둡니다.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4회차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331720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97280" y="2532888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532888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15분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194560" y="2478024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5종 지표를 손으로 계산 (제공된 3개 상품)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8595360" y="2478024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계산기 사용, AI 금지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" y="3282696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097280" y="3483864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3483864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194560" y="342900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카테고리별 평균 소진율을 구한다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8595360" y="34290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평균만 보면 정상처럼 보임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22960" y="4233672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097280" y="4434840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D99A2B"/>
          </a:solidFill>
          <a:ln/>
        </p:spPr>
      </p:sp>
      <p:sp>
        <p:nvSpPr>
          <p:cNvPr id="19" name="Text 17"/>
          <p:cNvSpPr/>
          <p:nvPr/>
        </p:nvSpPr>
        <p:spPr>
          <a:xfrm>
            <a:off x="1097280" y="4434840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25분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194560" y="4379976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'평균은 정상인데 문제인' 상품군을 찾아낸다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8595360" y="4379976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← 오늘의 핵심 미션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22960" y="5184648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097280" y="5385816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24" name="Text 22"/>
          <p:cNvSpPr/>
          <p:nvPr/>
        </p:nvSpPr>
        <p:spPr>
          <a:xfrm>
            <a:off x="1097280" y="5385816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10분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194560" y="5330952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데드스톡과 묶인 재고 금액을 합산·발표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8595360" y="5330952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조별 공유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2026-07-10T23:53:00Z</dcterms:created>
  <dcterms:modified xsi:type="dcterms:W3CDTF">2026-07-10T23:53:00Z</dcterms:modified>
</cp:coreProperties>
</file>