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046720" y="-2286000"/>
            <a:ext cx="6400800" cy="6400800"/>
          </a:xfrm>
          <a:prstGeom prst="ellipse">
            <a:avLst/>
          </a:prstGeom>
          <a:solidFill>
            <a:srgbClr val="1C160A"/>
          </a:solidFill>
          <a:ln/>
        </p:spPr>
      </p:sp>
      <p:sp>
        <p:nvSpPr>
          <p:cNvPr id="3" name="Shape 1"/>
          <p:cNvSpPr/>
          <p:nvPr/>
        </p:nvSpPr>
        <p:spPr>
          <a:xfrm>
            <a:off x="822960" y="777240"/>
            <a:ext cx="640080" cy="64008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777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600200" y="896112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KINGKONG AX ACADEMY · SESSION 5 / 8  ·  직무 활용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22960" y="21488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5회차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22960" y="2651760"/>
            <a:ext cx="107899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AI로 데이터 분석 —
</a:t>
            </a:r>
            <a:pPr indent="0" marL="0">
              <a:lnSpc>
                <a:spcPct val="105000"/>
              </a:lnSpc>
              <a:buNone/>
            </a:pPr>
            <a:r>
              <a:rPr lang="en-US" sz="4600" b="1" dirty="0">
                <a:solidFill>
                  <a:srgbClr val="EAB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도구를 쥐여주기</a:t>
            </a:r>
            <a:endParaRPr lang="en-US" sz="4600" dirty="0"/>
          </a:p>
        </p:txBody>
      </p:sp>
      <p:sp>
        <p:nvSpPr>
          <p:cNvPr id="8" name="Shape 6"/>
          <p:cNvSpPr/>
          <p:nvPr/>
        </p:nvSpPr>
        <p:spPr>
          <a:xfrm>
            <a:off x="868680" y="4892040"/>
            <a:ext cx="2926080" cy="0"/>
          </a:xfrm>
          <a:prstGeom prst="line">
            <a:avLst/>
          </a:prstGeom>
          <a:noFill/>
          <a:ln w="19050">
            <a:solidFill>
              <a:srgbClr val="D99A2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5074920"/>
            <a:ext cx="10058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"AI는 계산을 틀린다"는 반쪽 진실입니다. 계산기(코드)를 쥐여주면 정확합니다.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68680" y="557784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3시간 · 강의 60분 + 실습 75분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REAL LESSON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오늘의 핵심 습관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5회차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286000"/>
            <a:ext cx="10515600" cy="1371600"/>
          </a:xfrm>
          <a:prstGeom prst="roundRect">
            <a:avLst>
              <a:gd name="adj" fmla="val 6667"/>
            </a:avLst>
          </a:prstGeom>
          <a:solidFill>
            <a:srgbClr val="1E1809"/>
          </a:solidFill>
          <a:ln w="12700">
            <a:solidFill>
              <a:srgbClr val="D99A2B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88720" y="2468880"/>
            <a:ext cx="9784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AB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"도구를 쓰게 하고, 결과를 판단하라"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188720" y="3063240"/>
            <a:ext cx="9784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AI에게 코드로 계산시키면 숫자는 정확해집니다. 사람의 몫은 '판단'입니다.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22960" y="3886200"/>
            <a:ext cx="5074920" cy="1645920"/>
          </a:xfrm>
          <a:prstGeom prst="roundRect">
            <a:avLst>
              <a:gd name="adj" fmla="val 5556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143000" y="411480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계산은 도구가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143000" y="4617720"/>
            <a:ext cx="448056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암산시키지 말고 코드로 시켜라 — 정확도가 뛴다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6172200" y="3886200"/>
            <a:ext cx="5074920" cy="1645920"/>
          </a:xfrm>
          <a:prstGeom prst="roundRect">
            <a:avLst>
              <a:gd name="adj" fmla="val 5556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492240" y="411480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판단은 사람이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492240" y="4617720"/>
            <a:ext cx="448056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 답이 목표에 맞나, 고위험 결정인가를 본다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822960" y="580644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빨라진 만큼, 비가역·고위험·대외공개 결정은 사람이 최종 확인합니다.</a:t>
            </a:r>
            <a:endParaRPr lang="en-US" sz="1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WRAP-UP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 딱 세 줄만 기억하세요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5회차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94560"/>
            <a:ext cx="10515600" cy="1051560"/>
          </a:xfrm>
          <a:prstGeom prst="roundRect">
            <a:avLst>
              <a:gd name="adj" fmla="val 8696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097280" y="2432304"/>
            <a:ext cx="1828800" cy="566928"/>
          </a:xfrm>
          <a:prstGeom prst="roundRect">
            <a:avLst>
              <a:gd name="adj" fmla="val 12903"/>
            </a:avLst>
          </a:prstGeom>
          <a:solidFill>
            <a:srgbClr val="D99A2B"/>
          </a:solidFill>
          <a:ln/>
        </p:spPr>
      </p:sp>
      <p:sp>
        <p:nvSpPr>
          <p:cNvPr id="8" name="Text 6"/>
          <p:cNvSpPr/>
          <p:nvPr/>
        </p:nvSpPr>
        <p:spPr>
          <a:xfrm>
            <a:off x="1097280" y="2432304"/>
            <a:ext cx="1828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도구를 쥐여줘라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200400" y="2377440"/>
            <a:ext cx="78638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암산시키면 틀린다. "코드로 계산해서"라고 시키면 정확하다.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822960" y="3401568"/>
            <a:ext cx="10515600" cy="1051560"/>
          </a:xfrm>
          <a:prstGeom prst="roundRect">
            <a:avLst>
              <a:gd name="adj" fmla="val 8696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097280" y="3639312"/>
            <a:ext cx="1828800" cy="566928"/>
          </a:xfrm>
          <a:prstGeom prst="roundRect">
            <a:avLst>
              <a:gd name="adj" fmla="val 12903"/>
            </a:avLst>
          </a:prstGeom>
          <a:solidFill>
            <a:srgbClr val="D99A2B"/>
          </a:solidFill>
          <a:ln/>
        </p:spPr>
      </p:sp>
      <p:sp>
        <p:nvSpPr>
          <p:cNvPr id="12" name="Text 10"/>
          <p:cNvSpPr/>
          <p:nvPr/>
        </p:nvSpPr>
        <p:spPr>
          <a:xfrm>
            <a:off x="1097280" y="3639312"/>
            <a:ext cx="1828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넣기 전 지운다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200400" y="3584448"/>
            <a:ext cx="78638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개인정보·공급사 단가는 삭제·가명화 후에 넣는다.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822960" y="4608576"/>
            <a:ext cx="10515600" cy="1051560"/>
          </a:xfrm>
          <a:prstGeom prst="roundRect">
            <a:avLst>
              <a:gd name="adj" fmla="val 8696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1097280" y="4846320"/>
            <a:ext cx="1828800" cy="566928"/>
          </a:xfrm>
          <a:prstGeom prst="roundRect">
            <a:avLst>
              <a:gd name="adj" fmla="val 12903"/>
            </a:avLst>
          </a:prstGeom>
          <a:solidFill>
            <a:srgbClr val="D99A2B"/>
          </a:solidFill>
          <a:ln/>
        </p:spPr>
      </p:sp>
      <p:sp>
        <p:nvSpPr>
          <p:cNvPr id="16" name="Text 14"/>
          <p:cNvSpPr/>
          <p:nvPr/>
        </p:nvSpPr>
        <p:spPr>
          <a:xfrm>
            <a:off x="1097280" y="4846320"/>
            <a:ext cx="1828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판단이 사람 몫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200400" y="4791456"/>
            <a:ext cx="78638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계산은 도구가, 이 답이 맞는 방향인지는 사람이 판단한다.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HOMEWORK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과제 · 그리고 다음 시간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5회차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5212080" cy="3017520"/>
          </a:xfrm>
          <a:prstGeom prst="roundRect">
            <a:avLst>
              <a:gd name="adj" fmla="val 3030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88720" y="2423160"/>
            <a:ext cx="4480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이번 주 과제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88720" y="2880360"/>
            <a:ext cx="448056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내 업무 데이터 1건을 AI에게 '코드로' 분석시키고 판단 리포트를 쓴다.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188720" y="3703320"/>
            <a:ext cx="44805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리포트 4항목:</a:t>
            </a:r>
            <a:endParaRPr lang="en-US" sz="12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AI 결과</a:t>
            </a:r>
            <a:endParaRPr lang="en-US" sz="12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내 판단 (맞는 방향인가)</a:t>
            </a:r>
            <a:endParaRPr lang="en-US" sz="12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확인한 표본</a:t>
            </a:r>
            <a:endParaRPr lang="en-US" sz="12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최종 결론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1188720" y="489204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제출: 팀 채널 · 다음 수업 전날까지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6172200" y="2148840"/>
            <a:ext cx="5166360" cy="3017520"/>
          </a:xfrm>
          <a:prstGeom prst="roundRect">
            <a:avLst>
              <a:gd name="adj" fmla="val 303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537960" y="2423160"/>
            <a:ext cx="4480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6회차 예고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537960" y="288036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예측·추천·자동화 AI의 신뢰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537960" y="3429000"/>
            <a:ext cx="448056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예측·가격·배분 AI는 어떻게 작동하나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정확도(MAPE)·신뢰구간 읽는 법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언제 믿고, 자율 실행을 언제 승인할까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Cold-start — 이력 없는 리퍼 상품 예측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오늘의 '판단하는 눈'을 그대로 씁니다.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822960" y="553212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데이터: 이번 주와 동일한 샘플 데이터를 계속 사용합니다.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3931920"/>
            <a:ext cx="6400800" cy="6400800"/>
          </a:xfrm>
          <a:prstGeom prst="ellipse">
            <a:avLst/>
          </a:prstGeom>
          <a:solidFill>
            <a:srgbClr val="1C160A"/>
          </a:solidFill>
          <a:ln/>
        </p:spPr>
      </p:sp>
      <p:sp>
        <p:nvSpPr>
          <p:cNvPr id="3" name="Text 1"/>
          <p:cNvSpPr/>
          <p:nvPr/>
        </p:nvSpPr>
        <p:spPr>
          <a:xfrm>
            <a:off x="822960" y="118872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SESSION 5 / 8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822960" y="2011680"/>
            <a:ext cx="107899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계산은 도구가,
</a:t>
            </a:r>
            <a:pPr indent="0" marL="0">
              <a:lnSpc>
                <a:spcPct val="105000"/>
              </a:lnSpc>
              <a:buNone/>
            </a:pPr>
            <a:r>
              <a:rPr lang="en-US" sz="4400" b="1" dirty="0">
                <a:solidFill>
                  <a:srgbClr val="EAB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판단은 사람이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868680" y="3749040"/>
            <a:ext cx="86868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60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AI에게 도구를 쥐여주면 정확해집니다.</a:t>
            </a:r>
            <a:endParaRPr lang="en-US" sz="16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60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남는 건 — 그 답을 판단하는 여러분의 눈입니다.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868680" y="5349240"/>
            <a:ext cx="10424160" cy="0"/>
          </a:xfrm>
          <a:prstGeom prst="line">
            <a:avLst/>
          </a:prstGeom>
          <a:noFill/>
          <a:ln w="12700">
            <a:solidFill>
              <a:srgbClr val="3A342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5577840"/>
            <a:ext cx="10424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AI 혁신센터</a:t>
            </a:r>
            <a:pPr indent="0" marL="0">
              <a:buNone/>
            </a:pPr>
            <a:r>
              <a:rPr lang="en-US" sz="130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·   AX 사내교육 5회차   ·   임승훈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RECAP &amp; TODAY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4회차 손계산 → 오늘 AI로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5회차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03120"/>
            <a:ext cx="5212080" cy="3200400"/>
          </a:xfrm>
          <a:prstGeom prst="roundRect">
            <a:avLst>
              <a:gd name="adj" fmla="val 2857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43000" y="23317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4회차에서 손으로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1143000" y="2880360"/>
            <a:ext cx="457200" cy="457200"/>
          </a:xfrm>
          <a:prstGeom prst="ellipse">
            <a:avLst/>
          </a:prstGeom>
          <a:solidFill>
            <a:srgbClr val="E8E1D0"/>
          </a:solidFill>
          <a:ln/>
        </p:spPr>
      </p:sp>
      <p:sp>
        <p:nvSpPr>
          <p:cNvPr id="9" name="Text 7"/>
          <p:cNvSpPr/>
          <p:nvPr/>
        </p:nvSpPr>
        <p:spPr>
          <a:xfrm>
            <a:off x="1143000" y="28803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783080" y="2880360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지표 5종 직접 계산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1143000" y="3593592"/>
            <a:ext cx="457200" cy="457200"/>
          </a:xfrm>
          <a:prstGeom prst="ellipse">
            <a:avLst/>
          </a:prstGeom>
          <a:solidFill>
            <a:srgbClr val="E8E1D0"/>
          </a:solidFill>
          <a:ln/>
        </p:spPr>
      </p:sp>
      <p:sp>
        <p:nvSpPr>
          <p:cNvPr id="12" name="Text 10"/>
          <p:cNvSpPr/>
          <p:nvPr/>
        </p:nvSpPr>
        <p:spPr>
          <a:xfrm>
            <a:off x="1143000" y="359359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783080" y="3593592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평균의 함정 — 분포를 보기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1143000" y="4306824"/>
            <a:ext cx="457200" cy="457200"/>
          </a:xfrm>
          <a:prstGeom prst="ellipse">
            <a:avLst/>
          </a:prstGeom>
          <a:solidFill>
            <a:srgbClr val="E8E1D0"/>
          </a:solidFill>
          <a:ln/>
        </p:spPr>
      </p:sp>
      <p:sp>
        <p:nvSpPr>
          <p:cNvPr id="15" name="Text 13"/>
          <p:cNvSpPr/>
          <p:nvPr/>
        </p:nvSpPr>
        <p:spPr>
          <a:xfrm>
            <a:off x="1143000" y="430682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783080" y="4306824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측정 가능한 질문 만들기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43000" y="4892040"/>
            <a:ext cx="4754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이제 이 계산을 AI에게 시키고 판단합니다.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172200" y="2103120"/>
            <a:ext cx="5166360" cy="3200400"/>
          </a:xfrm>
          <a:prstGeom prst="roundRect">
            <a:avLst>
              <a:gd name="adj" fmla="val 2857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6492240" y="23317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그래서 오늘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492240" y="274320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도구를 쥐여주고, 판단한다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492240" y="3200400"/>
            <a:ext cx="448056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AI에게 코드로 정확히 분석시키기</a:t>
            </a: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넣기 전에 민감정보 지우기</a:t>
            </a: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결과가 목표에 맞는지 판단·검증</a:t>
            </a: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차트·대시보드를 (이미지로) 읽기</a:t>
            </a: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검증은 '계산 실수 잡기'가 아니라</a:t>
            </a: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'이 답이 맞는 방향인가'입니다.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OBJECTIVES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 끝나면 이걸 할 수 있습니다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5회차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3310128" cy="2651760"/>
          </a:xfrm>
          <a:prstGeom prst="roundRect">
            <a:avLst>
              <a:gd name="adj" fmla="val 3448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143000" y="2468880"/>
            <a:ext cx="777240" cy="7772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8" name="Text 6"/>
          <p:cNvSpPr/>
          <p:nvPr/>
        </p:nvSpPr>
        <p:spPr>
          <a:xfrm>
            <a:off x="1143000" y="246888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143000" y="3429000"/>
            <a:ext cx="269748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AI에게 코드(계산기)를</a:t>
            </a:r>
            <a:endParaRPr lang="en-US" sz="14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쥐여줘 정확히 분석시킨다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4407408" y="2148840"/>
            <a:ext cx="3310128" cy="2651760"/>
          </a:xfrm>
          <a:prstGeom prst="roundRect">
            <a:avLst>
              <a:gd name="adj" fmla="val 3448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27448" y="2468880"/>
            <a:ext cx="777240" cy="7772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2" name="Text 10"/>
          <p:cNvSpPr/>
          <p:nvPr/>
        </p:nvSpPr>
        <p:spPr>
          <a:xfrm>
            <a:off x="4727448" y="246888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4727448" y="3429000"/>
            <a:ext cx="269748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결과가 목표에 맞는지·</a:t>
            </a:r>
            <a:endParaRPr lang="en-US" sz="14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고위험인지 판단·검증한다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7991856" y="2148840"/>
            <a:ext cx="3310128" cy="2651760"/>
          </a:xfrm>
          <a:prstGeom prst="roundRect">
            <a:avLst>
              <a:gd name="adj" fmla="val 3448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311896" y="2468880"/>
            <a:ext cx="777240" cy="7772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6" name="Text 14"/>
          <p:cNvSpPr/>
          <p:nvPr/>
        </p:nvSpPr>
        <p:spPr>
          <a:xfrm>
            <a:off x="8311896" y="246888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8311896" y="3429000"/>
            <a:ext cx="269748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차트·대시보드를</a:t>
            </a:r>
            <a:endParaRPr lang="en-US" sz="14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(이미지로도) 읽는다</a:t>
            </a:r>
            <a:endParaRPr lang="en-US" sz="1450" dirty="0"/>
          </a:p>
        </p:txBody>
      </p:sp>
      <p:sp>
        <p:nvSpPr>
          <p:cNvPr id="18" name="Text 16"/>
          <p:cNvSpPr/>
          <p:nvPr/>
        </p:nvSpPr>
        <p:spPr>
          <a:xfrm>
            <a:off x="822960" y="521208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실습은 4회차와 같은 샘플 데이터를 씁니다. 손으로 낸 답과 AI가 낸 답을 맞춰봅니다.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① · 오늘의 핵심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"AI는 계산을 틀린다"는 반쪽 진실입니다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5회차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5212080" cy="3657600"/>
          </a:xfrm>
          <a:prstGeom prst="roundRect">
            <a:avLst>
              <a:gd name="adj" fmla="val 2500"/>
            </a:avLst>
          </a:prstGeom>
          <a:solidFill>
            <a:srgbClr val="FDF0EE"/>
          </a:solidFill>
          <a:ln w="12700">
            <a:solidFill>
              <a:srgbClr val="E3C4B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43000" y="23774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맨손으로 시키면 (암산)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43000" y="2834640"/>
            <a:ext cx="4663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A474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"이 100줄 표 합계 얼마야?"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143000" y="3291840"/>
            <a:ext cx="46634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7A474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큰 표의 합계·평균에서</a:t>
            </a:r>
            <a:endParaRPr lang="en-US" sz="13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7A474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그럴듯하게 틀릴 수 있습니다.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143000" y="4114800"/>
            <a:ext cx="46634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250" i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왜? LLM은 원래 '언어' 모델이지</a:t>
            </a:r>
            <a:endParaRPr lang="en-US" sz="125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250" i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'계산기'가 아니기 때문입니다.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6172200" y="2148840"/>
            <a:ext cx="5166360" cy="3657600"/>
          </a:xfrm>
          <a:prstGeom prst="roundRect">
            <a:avLst>
              <a:gd name="adj" fmla="val 2500"/>
            </a:avLst>
          </a:prstGeom>
          <a:solidFill>
            <a:srgbClr val="F1F7F2"/>
          </a:solidFill>
          <a:ln w="12700">
            <a:solidFill>
              <a:srgbClr val="CADCC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92240" y="23774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F7D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계산기(코드)를 쥐여주면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92240" y="2834640"/>
            <a:ext cx="45720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2F5C3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"직접 계산하지 말고</a:t>
            </a:r>
            <a:endParaRPr lang="en-US" sz="13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2F5C3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코드로 계산해서 보여줘"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492240" y="3611880"/>
            <a:ext cx="45720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2F5C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AI가 실제 파이썬을 돌려</a:t>
            </a:r>
            <a:endParaRPr lang="en-US" sz="13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2F5C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정확히 계산합니다.</a:t>
            </a:r>
            <a:endParaRPr lang="en-US" sz="13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2F5C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100만 줄도 틀리지 않습니다.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492240" y="502920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50" b="1" dirty="0">
                <a:solidFill>
                  <a:srgbClr val="3F7D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데이터 분석은 항상 '도구를 쓰게' 시킵니다.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②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넣기 전에 지웁니다 — 민감정보 제거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1481328"/>
            <a:ext cx="10607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외부 AI에 데이터를 올리기 전, 민감한 열은 삭제하거나 가명 처리합니다.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5회차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822960" y="2148840"/>
            <a:ext cx="5212080" cy="457200"/>
          </a:xfrm>
          <a:prstGeom prst="roundRect">
            <a:avLst>
              <a:gd name="adj" fmla="val 20000"/>
            </a:avLst>
          </a:prstGeom>
          <a:solidFill>
            <a:srgbClr val="F1F7F2"/>
          </a:solidFill>
          <a:ln w="12700">
            <a:solidFill>
              <a:srgbClr val="CADCC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51560" y="214884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3F7D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SKU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3474720" y="214884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유지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822960" y="2660904"/>
            <a:ext cx="5212080" cy="457200"/>
          </a:xfrm>
          <a:prstGeom prst="roundRect">
            <a:avLst>
              <a:gd name="adj" fmla="val 20000"/>
            </a:avLst>
          </a:prstGeom>
          <a:solidFill>
            <a:srgbClr val="F1F7F2"/>
          </a:solidFill>
          <a:ln w="12700">
            <a:solidFill>
              <a:srgbClr val="CADCC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1051560" y="2660904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3F7D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카테고리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3474720" y="2660904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유지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822960" y="3172968"/>
            <a:ext cx="5212080" cy="457200"/>
          </a:xfrm>
          <a:prstGeom prst="roundRect">
            <a:avLst>
              <a:gd name="adj" fmla="val 20000"/>
            </a:avLst>
          </a:prstGeom>
          <a:solidFill>
            <a:srgbClr val="F1F7F2"/>
          </a:solidFill>
          <a:ln w="12700">
            <a:solidFill>
              <a:srgbClr val="CADCC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1051560" y="3172968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3F7D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상태등급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3474720" y="3172968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유지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822960" y="3685032"/>
            <a:ext cx="5212080" cy="457200"/>
          </a:xfrm>
          <a:prstGeom prst="roundRect">
            <a:avLst>
              <a:gd name="adj" fmla="val 20000"/>
            </a:avLst>
          </a:prstGeom>
          <a:solidFill>
            <a:srgbClr val="FDF0EE"/>
          </a:solidFill>
          <a:ln w="12700">
            <a:solidFill>
              <a:srgbClr val="E3C4B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1051560" y="3685032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✕ 매입원가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3474720" y="3685032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삭제 · 공급사 기밀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822960" y="4197096"/>
            <a:ext cx="5212080" cy="457200"/>
          </a:xfrm>
          <a:prstGeom prst="roundRect">
            <a:avLst>
              <a:gd name="adj" fmla="val 20000"/>
            </a:avLst>
          </a:prstGeom>
          <a:solidFill>
            <a:srgbClr val="F1F7F2"/>
          </a:solidFill>
          <a:ln w="12700">
            <a:solidFill>
              <a:srgbClr val="CADCC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1051560" y="4197096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3F7D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판매가·수량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3474720" y="4197096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유지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822960" y="4709160"/>
            <a:ext cx="5212080" cy="457200"/>
          </a:xfrm>
          <a:prstGeom prst="roundRect">
            <a:avLst>
              <a:gd name="adj" fmla="val 20000"/>
            </a:avLst>
          </a:prstGeom>
          <a:solidFill>
            <a:srgbClr val="F1F7F2"/>
          </a:solidFill>
          <a:ln w="12700">
            <a:solidFill>
              <a:srgbClr val="CADCC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1051560" y="470916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3F7D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체류일수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3474720" y="470916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유지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822960" y="5221224"/>
            <a:ext cx="5212080" cy="457200"/>
          </a:xfrm>
          <a:prstGeom prst="roundRect">
            <a:avLst>
              <a:gd name="adj" fmla="val 20000"/>
            </a:avLst>
          </a:prstGeom>
          <a:solidFill>
            <a:srgbClr val="FDF0EE"/>
          </a:solidFill>
          <a:ln w="12700">
            <a:solidFill>
              <a:srgbClr val="E3C4B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1051560" y="5221224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✕ 고객명·연락처</a:t>
            </a:r>
            <a:endParaRPr lang="en-US" sz="1250" dirty="0"/>
          </a:p>
        </p:txBody>
      </p:sp>
      <p:sp>
        <p:nvSpPr>
          <p:cNvPr id="27" name="Text 25"/>
          <p:cNvSpPr/>
          <p:nvPr/>
        </p:nvSpPr>
        <p:spPr>
          <a:xfrm>
            <a:off x="3474720" y="5221224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삭제 · 개인정보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822960" y="5733288"/>
            <a:ext cx="5212080" cy="457200"/>
          </a:xfrm>
          <a:prstGeom prst="roundRect">
            <a:avLst>
              <a:gd name="adj" fmla="val 20000"/>
            </a:avLst>
          </a:prstGeom>
          <a:solidFill>
            <a:srgbClr val="FDF0EE"/>
          </a:solidFill>
          <a:ln w="12700">
            <a:solidFill>
              <a:srgbClr val="E3C4B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1051560" y="5733288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✕ 회원등급</a:t>
            </a:r>
            <a:endParaRPr lang="en-US" sz="1250" dirty="0"/>
          </a:p>
        </p:txBody>
      </p:sp>
      <p:sp>
        <p:nvSpPr>
          <p:cNvPr id="30" name="Text 28"/>
          <p:cNvSpPr/>
          <p:nvPr/>
        </p:nvSpPr>
        <p:spPr>
          <a:xfrm>
            <a:off x="3474720" y="5733288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가명화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6309360" y="2148840"/>
            <a:ext cx="5029200" cy="3657600"/>
          </a:xfrm>
          <a:prstGeom prst="roundRect">
            <a:avLst>
              <a:gd name="adj" fmla="val 2500"/>
            </a:avLst>
          </a:prstGeom>
          <a:solidFill>
            <a:srgbClr val="0A0A0B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629400" y="23774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좋은 소식</a:t>
            </a:r>
            <a:endParaRPr lang="en-US" sz="1500" dirty="0"/>
          </a:p>
        </p:txBody>
      </p:sp>
      <p:sp>
        <p:nvSpPr>
          <p:cNvPr id="33" name="Text 31"/>
          <p:cNvSpPr/>
          <p:nvPr/>
        </p:nvSpPr>
        <p:spPr>
          <a:xfrm>
            <a:off x="6629400" y="2788920"/>
            <a:ext cx="44805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사내 도구·커넥터를 쓰면</a:t>
            </a:r>
            <a:endParaRPr lang="en-US" sz="15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붙여넣기 자체가 줄어듭니다.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6629400" y="3611880"/>
            <a:ext cx="448056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개인정보 → 무조건 삭제</a:t>
            </a:r>
            <a:endParaRPr lang="en-US" sz="13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공급사 단가·계약 → 무조건 삭제</a:t>
            </a:r>
            <a:endParaRPr lang="en-US" sz="13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애매하면 → 삭제하거나 가명 처리</a:t>
            </a:r>
            <a:endParaRPr lang="en-US" sz="13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분석에 꼭 필요한 것만 남긴다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6629400" y="5120640"/>
            <a:ext cx="448056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i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가장 안전한 길: 사내 자료는 킹콩 GPT(사내 도구)에서. (7회차)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③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데이터 분석 3단계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5회차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94560"/>
            <a:ext cx="3310128" cy="3017520"/>
          </a:xfrm>
          <a:prstGeom prst="roundRect">
            <a:avLst>
              <a:gd name="adj" fmla="val 303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822960" y="2194560"/>
            <a:ext cx="3310128" cy="777240"/>
          </a:xfrm>
          <a:prstGeom prst="roundRect">
            <a:avLst>
              <a:gd name="adj" fmla="val 11765"/>
            </a:avLst>
          </a:prstGeom>
          <a:solidFill>
            <a:srgbClr val="4A7EA8"/>
          </a:solidFill>
          <a:ln/>
        </p:spPr>
      </p:sp>
      <p:sp>
        <p:nvSpPr>
          <p:cNvPr id="8" name="Text 6"/>
          <p:cNvSpPr/>
          <p:nvPr/>
        </p:nvSpPr>
        <p:spPr>
          <a:xfrm>
            <a:off x="1097280" y="2331720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097280" y="2578608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설명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1097280" y="315468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AI에게 데이터를 소개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1097280" y="3840480"/>
            <a:ext cx="27432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5A554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"각 열이 무엇인지</a:t>
            </a:r>
            <a:endParaRPr lang="en-US" sz="11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5A554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알려줄게"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4069080" y="3520440"/>
            <a:ext cx="2926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▶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407408" y="2194560"/>
            <a:ext cx="3310128" cy="3017520"/>
          </a:xfrm>
          <a:prstGeom prst="roundRect">
            <a:avLst>
              <a:gd name="adj" fmla="val 303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407408" y="2194560"/>
            <a:ext cx="3310128" cy="777240"/>
          </a:xfrm>
          <a:prstGeom prst="roundRect">
            <a:avLst>
              <a:gd name="adj" fmla="val 11765"/>
            </a:avLst>
          </a:prstGeom>
          <a:solidFill>
            <a:srgbClr val="D99A2B"/>
          </a:solidFill>
          <a:ln/>
        </p:spPr>
      </p:sp>
      <p:sp>
        <p:nvSpPr>
          <p:cNvPr id="15" name="Text 13"/>
          <p:cNvSpPr/>
          <p:nvPr/>
        </p:nvSpPr>
        <p:spPr>
          <a:xfrm>
            <a:off x="4681728" y="2331720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681728" y="2578608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(도구로) 분석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4681728" y="315468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코드로 계산하게 시킨다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4681728" y="3840480"/>
            <a:ext cx="27432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5A554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"코드로 계산해서</a:t>
            </a:r>
            <a:endParaRPr lang="en-US" sz="11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5A554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소진율 낮은 순으로"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7653528" y="3520440"/>
            <a:ext cx="2926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▶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7991856" y="2194560"/>
            <a:ext cx="3310128" cy="3017520"/>
          </a:xfrm>
          <a:prstGeom prst="roundRect">
            <a:avLst>
              <a:gd name="adj" fmla="val 303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7991856" y="2194560"/>
            <a:ext cx="3310128" cy="777240"/>
          </a:xfrm>
          <a:prstGeom prst="roundRect">
            <a:avLst>
              <a:gd name="adj" fmla="val 11765"/>
            </a:avLst>
          </a:prstGeom>
          <a:solidFill>
            <a:srgbClr val="3F7D51"/>
          </a:solidFill>
          <a:ln/>
        </p:spPr>
      </p:sp>
      <p:sp>
        <p:nvSpPr>
          <p:cNvPr id="22" name="Text 20"/>
          <p:cNvSpPr/>
          <p:nvPr/>
        </p:nvSpPr>
        <p:spPr>
          <a:xfrm>
            <a:off x="8266176" y="2331720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3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8266176" y="2578608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판단·검증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8266176" y="3154680"/>
            <a:ext cx="27432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결과가 맞는 방향인지 본다</a:t>
            </a:r>
            <a:endParaRPr lang="en-US" sz="1350" dirty="0"/>
          </a:p>
        </p:txBody>
      </p:sp>
      <p:sp>
        <p:nvSpPr>
          <p:cNvPr id="25" name="Text 23"/>
          <p:cNvSpPr/>
          <p:nvPr/>
        </p:nvSpPr>
        <p:spPr>
          <a:xfrm>
            <a:off x="8266176" y="3840480"/>
            <a:ext cx="27432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5A554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"4회차 감각에 비춰</a:t>
            </a:r>
            <a:endParaRPr lang="en-US" sz="11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5A554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말이 되는가?"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822960" y="548640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검증은 '계산 실수 잡기'에서 → '이 답이 목표에 맞나, 고위험인가'로 옮겨갑니다.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④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멀티모달 — 이미지도 그대로 분석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5회차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286000"/>
            <a:ext cx="3310128" cy="2377440"/>
          </a:xfrm>
          <a:prstGeom prst="roundRect">
            <a:avLst>
              <a:gd name="adj" fmla="val 3846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097280" y="2560320"/>
            <a:ext cx="2761488" cy="640080"/>
          </a:xfrm>
          <a:prstGeom prst="roundRect">
            <a:avLst>
              <a:gd name="adj" fmla="val 11429"/>
            </a:avLst>
          </a:prstGeom>
          <a:solidFill>
            <a:srgbClr val="4A7EA8"/>
          </a:solidFill>
          <a:ln/>
        </p:spPr>
      </p:sp>
      <p:sp>
        <p:nvSpPr>
          <p:cNvPr id="8" name="Text 6"/>
          <p:cNvSpPr/>
          <p:nvPr/>
        </p:nvSpPr>
        <p:spPr>
          <a:xfrm>
            <a:off x="1097280" y="2560320"/>
            <a:ext cx="276148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차트 이미지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097280" y="3383280"/>
            <a:ext cx="27889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캡처한 그래프를 붙여</a:t>
            </a:r>
            <a:endParaRPr lang="en-US" sz="12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"이 추세 설명해줘"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407408" y="2286000"/>
            <a:ext cx="3310128" cy="2377440"/>
          </a:xfrm>
          <a:prstGeom prst="roundRect">
            <a:avLst>
              <a:gd name="adj" fmla="val 3846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681728" y="2560320"/>
            <a:ext cx="2761488" cy="640080"/>
          </a:xfrm>
          <a:prstGeom prst="roundRect">
            <a:avLst>
              <a:gd name="adj" fmla="val 11429"/>
            </a:avLst>
          </a:prstGeom>
          <a:solidFill>
            <a:srgbClr val="D99A2B"/>
          </a:solidFill>
          <a:ln/>
        </p:spPr>
      </p:sp>
      <p:sp>
        <p:nvSpPr>
          <p:cNvPr id="12" name="Text 10"/>
          <p:cNvSpPr/>
          <p:nvPr/>
        </p:nvSpPr>
        <p:spPr>
          <a:xfrm>
            <a:off x="4681728" y="2560320"/>
            <a:ext cx="276148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대시보드 캡처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681728" y="3383280"/>
            <a:ext cx="27889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화면을 붙여</a:t>
            </a:r>
            <a:endParaRPr lang="en-US" sz="12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"이상한 지표 찾아줘"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991856" y="2286000"/>
            <a:ext cx="3310128" cy="2377440"/>
          </a:xfrm>
          <a:prstGeom prst="roundRect">
            <a:avLst>
              <a:gd name="adj" fmla="val 3846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266176" y="2560320"/>
            <a:ext cx="2761488" cy="640080"/>
          </a:xfrm>
          <a:prstGeom prst="roundRect">
            <a:avLst>
              <a:gd name="adj" fmla="val 11429"/>
            </a:avLst>
          </a:prstGeom>
          <a:solidFill>
            <a:srgbClr val="3F7D51"/>
          </a:solidFill>
          <a:ln/>
        </p:spPr>
      </p:sp>
      <p:sp>
        <p:nvSpPr>
          <p:cNvPr id="16" name="Text 14"/>
          <p:cNvSpPr/>
          <p:nvPr/>
        </p:nvSpPr>
        <p:spPr>
          <a:xfrm>
            <a:off x="8266176" y="2560320"/>
            <a:ext cx="276148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상품 사진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8266176" y="3383280"/>
            <a:ext cx="27889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사진을 붙여</a:t>
            </a:r>
            <a:endParaRPr lang="en-US" sz="12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"상태·특징 정리해줘"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822960" y="4892040"/>
            <a:ext cx="10515600" cy="914400"/>
          </a:xfrm>
          <a:prstGeom prst="roundRect">
            <a:avLst>
              <a:gd name="adj" fmla="val 10000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1143000" y="4892040"/>
            <a:ext cx="9966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리퍼 상품은 '입고 시점이 곧 판매 곡선의 시작'이라 곡선 모양이 다릅니다. 초기 반응으로 소진 여부를 빨리 판단합니다.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⑤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경영 대시보드 읽기 — 알림이 뜨면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5회차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3310128" cy="1188720"/>
          </a:xfrm>
          <a:prstGeom prst="roundRect">
            <a:avLst>
              <a:gd name="adj" fmla="val 7692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97280" y="22860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금일 매출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1097280" y="2542032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1.84억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1097280" y="303580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F7D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12%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407408" y="2148840"/>
            <a:ext cx="3310128" cy="1188720"/>
          </a:xfrm>
          <a:prstGeom prst="roundRect">
            <a:avLst>
              <a:gd name="adj" fmla="val 7692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681728" y="22860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평균 마진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4681728" y="2542032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23.4%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4681728" y="303580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▼ 1.2%p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991856" y="2148840"/>
            <a:ext cx="3310128" cy="1188720"/>
          </a:xfrm>
          <a:prstGeom prst="roundRect">
            <a:avLst>
              <a:gd name="adj" fmla="val 7692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8266176" y="22860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재고 회전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8266176" y="2542032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11.2일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8266176" y="303580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F7D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양호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822960" y="3520440"/>
            <a:ext cx="10515600" cy="914400"/>
          </a:xfrm>
          <a:prstGeom prst="roundRect">
            <a:avLst>
              <a:gd name="adj" fmla="val 10000"/>
            </a:avLst>
          </a:prstGeom>
          <a:solidFill>
            <a:srgbClr val="FDF0EE"/>
          </a:solidFill>
          <a:ln w="12700">
            <a:solidFill>
              <a:srgbClr val="E3C4B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1097280" y="361188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 알림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97280" y="3931920"/>
            <a:ext cx="9966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대전점 가전 카테고리 마진 5%p 하락 — 가격 정책 점검 권고</a:t>
            </a:r>
            <a:endParaRPr lang="en-US" sz="1450" dirty="0"/>
          </a:p>
        </p:txBody>
      </p:sp>
      <p:sp>
        <p:nvSpPr>
          <p:cNvPr id="21" name="Text 19"/>
          <p:cNvSpPr/>
          <p:nvPr/>
        </p:nvSpPr>
        <p:spPr>
          <a:xfrm>
            <a:off x="822960" y="461772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무엇부터 확인할까 · 순서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822960" y="4983480"/>
            <a:ext cx="2514600" cy="822960"/>
          </a:xfrm>
          <a:prstGeom prst="roundRect">
            <a:avLst>
              <a:gd name="adj" fmla="val 11111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960120" y="5120640"/>
            <a:ext cx="502920" cy="50292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24" name="Text 22"/>
          <p:cNvSpPr/>
          <p:nvPr/>
        </p:nvSpPr>
        <p:spPr>
          <a:xfrm>
            <a:off x="960120" y="51206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1554480" y="5029200"/>
            <a:ext cx="1691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어떤 상품이 마진을 끌어내렸나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3520440" y="4983480"/>
            <a:ext cx="2514600" cy="822960"/>
          </a:xfrm>
          <a:prstGeom prst="roundRect">
            <a:avLst>
              <a:gd name="adj" fmla="val 11111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3657600" y="5120640"/>
            <a:ext cx="502920" cy="50292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28" name="Text 26"/>
          <p:cNvSpPr/>
          <p:nvPr/>
        </p:nvSpPr>
        <p:spPr>
          <a:xfrm>
            <a:off x="3657600" y="51206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4251960" y="5029200"/>
            <a:ext cx="1691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가격 인하가 과했나 / 매입가가 높았나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6217920" y="4983480"/>
            <a:ext cx="2514600" cy="822960"/>
          </a:xfrm>
          <a:prstGeom prst="roundRect">
            <a:avLst>
              <a:gd name="adj" fmla="val 11111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6355080" y="5120640"/>
            <a:ext cx="502920" cy="50292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32" name="Text 30"/>
          <p:cNvSpPr/>
          <p:nvPr/>
        </p:nvSpPr>
        <p:spPr>
          <a:xfrm>
            <a:off x="6355080" y="51206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6949440" y="5029200"/>
            <a:ext cx="1691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경쟁·시즌 요인인가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8915400" y="4983480"/>
            <a:ext cx="2514600" cy="822960"/>
          </a:xfrm>
          <a:prstGeom prst="roundRect">
            <a:avLst>
              <a:gd name="adj" fmla="val 11111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9052560" y="5120640"/>
            <a:ext cx="502920" cy="50292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36" name="Text 34"/>
          <p:cNvSpPr/>
          <p:nvPr/>
        </p:nvSpPr>
        <p:spPr>
          <a:xfrm>
            <a:off x="9052560" y="51206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9646920" y="5029200"/>
            <a:ext cx="16916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조치: 가격 재조정 or 재배치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· 75분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AI에게 코드로 분석시키고, 판단합니다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1481328"/>
            <a:ext cx="10607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4회차와 같은 샘플 데이터를 씁니다. AI에게 코드로 시키고 — 지난주 감각으로 판단합니다.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5회차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822960" y="2331720"/>
            <a:ext cx="10515600" cy="841248"/>
          </a:xfrm>
          <a:prstGeom prst="roundRect">
            <a:avLst>
              <a:gd name="adj" fmla="val 1087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097280" y="2532888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E8E1D0"/>
          </a:solidFill>
          <a:ln/>
        </p:spPr>
      </p:sp>
      <p:sp>
        <p:nvSpPr>
          <p:cNvPr id="9" name="Text 7"/>
          <p:cNvSpPr/>
          <p:nvPr/>
        </p:nvSpPr>
        <p:spPr>
          <a:xfrm>
            <a:off x="1097280" y="2532888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10분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194560" y="2478024"/>
            <a:ext cx="6309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샘플 데이터에서 민감 열을 먼저 제거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8686800" y="2478024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넣기 전 정리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822960" y="3282696"/>
            <a:ext cx="10515600" cy="841248"/>
          </a:xfrm>
          <a:prstGeom prst="roundRect">
            <a:avLst>
              <a:gd name="adj" fmla="val 1087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097280" y="3483864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E8E1D0"/>
          </a:solidFill>
          <a:ln/>
        </p:spPr>
      </p:sp>
      <p:sp>
        <p:nvSpPr>
          <p:cNvPr id="14" name="Text 12"/>
          <p:cNvSpPr/>
          <p:nvPr/>
        </p:nvSpPr>
        <p:spPr>
          <a:xfrm>
            <a:off x="1097280" y="3483864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25분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194560" y="3429000"/>
            <a:ext cx="6309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AI에게 "코드로 계산해서" 안 팔리는 상품 찾기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8686800" y="342900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도구를 쓰게 시킨다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822960" y="4233672"/>
            <a:ext cx="10515600" cy="841248"/>
          </a:xfrm>
          <a:prstGeom prst="roundRect">
            <a:avLst>
              <a:gd name="adj" fmla="val 10870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1097280" y="4434840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D99A2B"/>
          </a:solidFill>
          <a:ln/>
        </p:spPr>
      </p:sp>
      <p:sp>
        <p:nvSpPr>
          <p:cNvPr id="19" name="Text 17"/>
          <p:cNvSpPr/>
          <p:nvPr/>
        </p:nvSpPr>
        <p:spPr>
          <a:xfrm>
            <a:off x="1097280" y="4434840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25분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2194560" y="4379976"/>
            <a:ext cx="6309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결과가 4회차 감각에 비춰 말이 되는지 판단·표본확인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8686800" y="4379976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← 오늘의 핵심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822960" y="5184648"/>
            <a:ext cx="10515600" cy="841248"/>
          </a:xfrm>
          <a:prstGeom prst="roundRect">
            <a:avLst>
              <a:gd name="adj" fmla="val 1087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1097280" y="5385816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E8E1D0"/>
          </a:solidFill>
          <a:ln/>
        </p:spPr>
      </p:sp>
      <p:sp>
        <p:nvSpPr>
          <p:cNvPr id="24" name="Text 22"/>
          <p:cNvSpPr/>
          <p:nvPr/>
        </p:nvSpPr>
        <p:spPr>
          <a:xfrm>
            <a:off x="1097280" y="5385816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20분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2194560" y="5330952"/>
            <a:ext cx="6309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방향이 어긋나면 브리핑을 고쳐 재실행 / 가설 검증</a:t>
            </a:r>
            <a:endParaRPr lang="en-US" sz="1250" dirty="0"/>
          </a:p>
        </p:txBody>
      </p:sp>
      <p:sp>
        <p:nvSpPr>
          <p:cNvPr id="26" name="Text 24"/>
          <p:cNvSpPr/>
          <p:nvPr/>
        </p:nvSpPr>
        <p:spPr>
          <a:xfrm>
            <a:off x="8686800" y="5330952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가설 3개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2026-07-10T23:55:59Z</dcterms:created>
  <dcterms:modified xsi:type="dcterms:W3CDTF">2026-07-10T23:55:59Z</dcterms:modified>
</cp:coreProperties>
</file>