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228600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" y="77724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777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600200" y="89611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KINGKONG AX ACADEMY · SESSION 6 / 8  ·  직무 활용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6회차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10789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예측·추천·자동화 AI의
</a:t>
            </a:r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신뢰</a:t>
            </a:r>
            <a:endParaRPr lang="en-US" sz="4600" dirty="0"/>
          </a:p>
        </p:txBody>
      </p:sp>
      <p:sp>
        <p:nvSpPr>
          <p:cNvPr id="8" name="Shape 6"/>
          <p:cNvSpPr/>
          <p:nvPr/>
        </p:nvSpPr>
        <p:spPr>
          <a:xfrm>
            <a:off x="868680" y="4892040"/>
            <a:ext cx="2926080" cy="0"/>
          </a:xfrm>
          <a:prstGeom prst="line">
            <a:avLst/>
          </a:prstGeom>
          <a:noFill/>
          <a:ln w="19050">
            <a:solidFill>
              <a:srgbClr val="D99A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507492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언제 AI를 믿고, 언제 사람이, 그리고 자율 실행을 언제 승인할지.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5577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3시간 · 강의 60분 + 실습(케이스 토론) 75분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WRAP-UP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딱 세 줄만 기억하세요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32304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32304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패턴이 전부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200400" y="237744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예측은 과거 패턴 추정. 이력 없으면 유사상품으로 빌려온다.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3401568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97280" y="3639312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639312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숫자를 읽는다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00400" y="3584448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MAPE는 오차율, 신뢰구간이 넓으면 AI도 자신 없는 것.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22960" y="4608576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97280" y="4846320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1097280" y="4846320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 vs 승인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200400" y="4791456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저위험은 자동, 고위험·비가역·가치판단은 사람이 승인·결정한다.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HOMEWORK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과제 · 그리고 다음 시간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017520"/>
          </a:xfrm>
          <a:prstGeom prst="roundRect">
            <a:avLst>
              <a:gd name="adj" fmla="val 303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이번 주 과제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880360"/>
            <a:ext cx="44805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업무의 AI 추천·자동실행을 판단할 신뢰·승인 체크리스트 5항목을 만든다.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3794760"/>
            <a:ext cx="44805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예시 항목: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데이터·유사 사례가 충분한가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신뢰구간은 좁은가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현장 제약과 충돌하나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되돌릴 수 있나 (롤백)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자동으로 둘까, 승인받을까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172200" y="2148840"/>
            <a:ext cx="5166360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3796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7회차 예고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537960" y="288036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GPT·에이전트·사내 도구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37960" y="3474720"/>
            <a:ext cx="44805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사내 데이터에 연결된 AI (RAG)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에이전트 — 스스로 도는 워크플로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대시보드·비딩 화면 실무 사용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내 업무를 자동화 관점으로 설계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직무 활용 파트의 마지막 회차입니다.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제출: 팀 채널 · 다음 수업 전날까지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93192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1887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6 / 8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10789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AI는 추천·실행하고,
</a:t>
            </a:r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사람이 승인·결정합니다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868680" y="3749040"/>
            <a:ext cx="86868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여러분이 남기는 '채택·거부·승인'이</a:t>
            </a:r>
            <a:endParaRPr lang="en-US" sz="16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회사의 자산이 되고, AI를 더 똑똑하게 만듭니다.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68680" y="5349240"/>
            <a:ext cx="1042416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55778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AI 혁신센터</a:t>
            </a:r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AX 사내교육 6회차   ·   임승훈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RECAP &amp; TODAY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5회차 판단 → 오늘 신뢰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03120"/>
            <a:ext cx="5212080" cy="3200400"/>
          </a:xfrm>
          <a:prstGeom prst="roundRect">
            <a:avLst>
              <a:gd name="adj" fmla="val 285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4~5회차에서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143000" y="2880360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783080" y="288036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지표를 손으로 계산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143000" y="3593592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2" name="Text 10"/>
          <p:cNvSpPr/>
          <p:nvPr/>
        </p:nvSpPr>
        <p:spPr>
          <a:xfrm>
            <a:off x="1143000" y="35935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783080" y="359359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코드로 분석시키기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143000" y="4306824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430682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783080" y="4306824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결과를 판단·검증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489204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이제 '판단'을 넘어 '신뢰 기준'으로.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72200" y="2103120"/>
            <a:ext cx="5166360" cy="3200400"/>
          </a:xfrm>
          <a:prstGeom prst="roundRect">
            <a:avLst>
              <a:gd name="adj" fmla="val 2857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9224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그래서 오늘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92240" y="27432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AI를 얼마나 믿을까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92240" y="3200400"/>
            <a:ext cx="448056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예측·가격·배분 AI는 어떻게 작동하나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정확도(MAPE)·신뢰구간 읽는 법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이력 없는 리퍼 상품은 어떻게 예측하나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언제 믿고, 언제 사람이 이기나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자율 실행을 언제 승인할까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끝나면 이걸 할 수 있습니다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43000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43000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예측·가격·배분 AI의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작동 원리를 설명한다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4407408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27448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정확도(MAPE)·신뢰구간을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해석한다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7991856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11896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8311896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311896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추천을 언제 믿고, 자율 실행을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언제 승인할지 판단한다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22960" y="52120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전문 지식이 아니라 '판단 기준'을 배웁니다. AI가 뽑은 추천을 따를지 결정하는 힘입니다.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①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예측이란 = 과거 패턴으로 미래 추정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657600"/>
          </a:xfrm>
          <a:prstGeom prst="roundRect">
            <a:avLst>
              <a:gd name="adj" fmla="val 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77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한 줄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43000" y="2743200"/>
            <a:ext cx="46634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예측은 '점쟁이'가 아닙니다.</a:t>
            </a:r>
            <a:endParaRPr lang="en-US" sz="13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과거에 비슷한 상황에서 어떻게</a:t>
            </a:r>
            <a:endParaRPr lang="en-US" sz="13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됐는지를 보고 미래를 추정합니다.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143000" y="37947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그래서 이런 한계가 있다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43000" y="4160520"/>
            <a:ext cx="46634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패턴이 없으면 못 맞춘다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처음 겪는 상황에 약하다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급변(명절·이상기후)에 약하다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172200" y="2148840"/>
            <a:ext cx="5166360" cy="3657600"/>
          </a:xfrm>
          <a:prstGeom prst="roundRect">
            <a:avLst>
              <a:gd name="adj" fmla="val 2500"/>
            </a:avLst>
          </a:prstGeom>
          <a:solidFill>
            <a:srgbClr val="0A0A0B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53796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킹콩의 딜레마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537960" y="278892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 상품은 대부분 '처음 보는 것'입니다.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537960" y="3291840"/>
            <a:ext cx="44805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같은 리퍼 상품이 다시 입고되지 않습니다.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과거 판매 이력이 없습니다.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그럼 예측이 아예 불가능할까요?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아닙니다. '유사상품'을 찾으면 됩니다.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(다음 장)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②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Cold-start — 이력 없는 상품을 예측하는 법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10515600" cy="1371600"/>
          </a:xfrm>
          <a:prstGeom prst="roundRect">
            <a:avLst>
              <a:gd name="adj" fmla="val 6667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신규 리퍼 상품 (이력 0)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43000" y="2697480"/>
            <a:ext cx="99669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"브랜드·가격대·카테고리·상태등급이 비슷한 과거 상품들"을 찾아 → 그들의 판매 곡선을 빌려온다.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22960" y="3749040"/>
            <a:ext cx="2194560" cy="1371600"/>
          </a:xfrm>
          <a:prstGeom prst="roundRect">
            <a:avLst>
              <a:gd name="adj" fmla="val 66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05840" y="38862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E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과거 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42062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유사 청소기 · B급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00584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소진 90%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200400" y="3749040"/>
            <a:ext cx="2194560" cy="1371600"/>
          </a:xfrm>
          <a:prstGeom prst="roundRect">
            <a:avLst>
              <a:gd name="adj" fmla="val 66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383280" y="38862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E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과거 B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383280" y="42062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유사 청소기 · B급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38328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소진 85%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577840" y="3749040"/>
            <a:ext cx="2194560" cy="1371600"/>
          </a:xfrm>
          <a:prstGeom prst="roundRect">
            <a:avLst>
              <a:gd name="adj" fmla="val 66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760720" y="38862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E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과거 C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760720" y="42062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유사 소형가전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76072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소진 80%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001000" y="4114800"/>
            <a:ext cx="548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600" dirty="0"/>
          </a:p>
        </p:txBody>
      </p:sp>
      <p:sp>
        <p:nvSpPr>
          <p:cNvPr id="22" name="Shape 20"/>
          <p:cNvSpPr/>
          <p:nvPr/>
        </p:nvSpPr>
        <p:spPr>
          <a:xfrm>
            <a:off x="8595360" y="3749040"/>
            <a:ext cx="2743200" cy="1371600"/>
          </a:xfrm>
          <a:prstGeom prst="roundRect">
            <a:avLst>
              <a:gd name="adj" fmla="val 6667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8778240" y="38862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신규 상품 예측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778240" y="425196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예상 소진율 ≈ 85%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첫 2주가 고비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822960" y="54864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사람이 "이거 예전 그 상품이랑 비슷하네" 하는 감을, 기계가 수천 건 규모로 하는 것입니다.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③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정확도 읽는 법 — MAPE와 신뢰구간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657600"/>
          </a:xfrm>
          <a:prstGeom prst="roundRect">
            <a:avLst>
              <a:gd name="adj" fmla="val 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MAPE (평균 오차율)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43000" y="278892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"평균적으로 몇 % 빗나가나"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43000" y="3200400"/>
            <a:ext cx="4663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MAPE 10% = 100개 팔릴 걸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90~110개로 맞춘다는 뜻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143000" y="4069080"/>
            <a:ext cx="1280160" cy="384048"/>
          </a:xfrm>
          <a:prstGeom prst="roundRect">
            <a:avLst>
              <a:gd name="adj" fmla="val 11905"/>
            </a:avLst>
          </a:prstGeom>
          <a:solidFill>
            <a:srgbClr val="3F7D51"/>
          </a:solidFill>
          <a:ln/>
        </p:spPr>
      </p:sp>
      <p:sp>
        <p:nvSpPr>
          <p:cNvPr id="11" name="Text 9"/>
          <p:cNvSpPr/>
          <p:nvPr/>
        </p:nvSpPr>
        <p:spPr>
          <a:xfrm>
            <a:off x="1143000" y="406908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~10%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606040" y="4069080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우수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1143000" y="4572000"/>
            <a:ext cx="1280160" cy="384048"/>
          </a:xfrm>
          <a:prstGeom prst="roundRect">
            <a:avLst>
              <a:gd name="adj" fmla="val 11905"/>
            </a:avLst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1143000" y="457200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10~20%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606040" y="4572000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보통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1143000" y="5074920"/>
            <a:ext cx="1280160" cy="384048"/>
          </a:xfrm>
          <a:prstGeom prst="roundRect">
            <a:avLst>
              <a:gd name="adj" fmla="val 11905"/>
            </a:avLst>
          </a:prstGeom>
          <a:solidFill>
            <a:srgbClr val="B4453C"/>
          </a:solidFill>
          <a:ln/>
        </p:spPr>
      </p:sp>
      <p:sp>
        <p:nvSpPr>
          <p:cNvPr id="17" name="Text 15"/>
          <p:cNvSpPr/>
          <p:nvPr/>
        </p:nvSpPr>
        <p:spPr>
          <a:xfrm>
            <a:off x="1143000" y="507492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20%+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606040" y="5074920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주의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172200" y="2148840"/>
            <a:ext cx="5166360" cy="3657600"/>
          </a:xfrm>
          <a:prstGeom prst="roundRect">
            <a:avLst>
              <a:gd name="adj" fmla="val 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9224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신뢰구간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492240" y="27889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"AI가 얼마나 자신 있나"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92240" y="32461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좁다 = 자신 있음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6492240" y="3566160"/>
            <a:ext cx="4480560" cy="201168"/>
          </a:xfrm>
          <a:prstGeom prst="roundRect">
            <a:avLst>
              <a:gd name="adj" fmla="val 45455"/>
            </a:avLst>
          </a:prstGeom>
          <a:solidFill>
            <a:srgbClr val="E8E1D0"/>
          </a:solidFill>
          <a:ln/>
        </p:spPr>
      </p:sp>
      <p:sp>
        <p:nvSpPr>
          <p:cNvPr id="24" name="Shape 22"/>
          <p:cNvSpPr/>
          <p:nvPr/>
        </p:nvSpPr>
        <p:spPr>
          <a:xfrm>
            <a:off x="8138160" y="3566160"/>
            <a:ext cx="1188720" cy="201168"/>
          </a:xfrm>
          <a:prstGeom prst="roundRect">
            <a:avLst>
              <a:gd name="adj" fmla="val 45455"/>
            </a:avLst>
          </a:prstGeom>
          <a:solidFill>
            <a:srgbClr val="3F7D51"/>
          </a:solidFill>
          <a:ln/>
        </p:spPr>
      </p:sp>
      <p:sp>
        <p:nvSpPr>
          <p:cNvPr id="25" name="Text 23"/>
          <p:cNvSpPr/>
          <p:nvPr/>
        </p:nvSpPr>
        <p:spPr>
          <a:xfrm>
            <a:off x="6492240" y="39776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넓다 = 자신 없음 (주의!)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6492240" y="4297680"/>
            <a:ext cx="4480560" cy="201168"/>
          </a:xfrm>
          <a:prstGeom prst="roundRect">
            <a:avLst>
              <a:gd name="adj" fmla="val 45455"/>
            </a:avLst>
          </a:prstGeom>
          <a:solidFill>
            <a:srgbClr val="E8E1D0"/>
          </a:solidFill>
          <a:ln/>
        </p:spPr>
      </p:sp>
      <p:sp>
        <p:nvSpPr>
          <p:cNvPr id="27" name="Shape 25"/>
          <p:cNvSpPr/>
          <p:nvPr/>
        </p:nvSpPr>
        <p:spPr>
          <a:xfrm>
            <a:off x="6858000" y="4297680"/>
            <a:ext cx="3749040" cy="201168"/>
          </a:xfrm>
          <a:prstGeom prst="roundRect">
            <a:avLst>
              <a:gd name="adj" fmla="val 45455"/>
            </a:avLst>
          </a:prstGeom>
          <a:solidFill>
            <a:srgbClr val="B4453C"/>
          </a:solidFill>
          <a:ln/>
        </p:spPr>
      </p:sp>
      <p:sp>
        <p:nvSpPr>
          <p:cNvPr id="28" name="Text 26"/>
          <p:cNvSpPr/>
          <p:nvPr/>
        </p:nvSpPr>
        <p:spPr>
          <a:xfrm>
            <a:off x="6492240" y="470916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신뢰구간이 넓으면 = AI도 확신이 없다는 신호.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이럴 땐 사람의 판단 비중을 높입니다.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④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언제 사람이 이기나 — AI가 무능해서가 아니다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074920" cy="1371600"/>
          </a:xfrm>
          <a:prstGeom prst="roundRect">
            <a:avLst>
              <a:gd name="adj" fmla="val 6667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423160"/>
            <a:ext cx="548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783080" y="24231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전례가 없을 때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1783080" y="2862072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신규 매장·첫 프로모션·신규 카테고리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172200" y="2148840"/>
            <a:ext cx="5074920" cy="1371600"/>
          </a:xfrm>
          <a:prstGeom prst="roundRect">
            <a:avLst>
              <a:gd name="adj" fmla="val 6667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46520" y="2423160"/>
            <a:ext cx="548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7132320" y="24231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고위험·비가역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7132320" y="2862072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되돌릴 수 없거나 금액이 큰 결정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2960" y="3749040"/>
            <a:ext cx="5074920" cy="1371600"/>
          </a:xfrm>
          <a:prstGeom prst="roundRect">
            <a:avLst>
              <a:gd name="adj" fmla="val 6667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97280" y="4023360"/>
            <a:ext cx="548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1783080" y="40233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가치판단이 필요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1783080" y="4462272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숫자로 안 풀리는 우선순위·윤리 판단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6172200" y="3749040"/>
            <a:ext cx="5074920" cy="1371600"/>
          </a:xfrm>
          <a:prstGeom prst="roundRect">
            <a:avLst>
              <a:gd name="adj" fmla="val 6667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46520" y="4023360"/>
            <a:ext cx="548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7132320" y="40233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신뢰구간이 넓을 때</a:t>
            </a:r>
            <a:endParaRPr lang="en-US" sz="1550" dirty="0"/>
          </a:p>
        </p:txBody>
      </p:sp>
      <p:sp>
        <p:nvSpPr>
          <p:cNvPr id="21" name="Text 19"/>
          <p:cNvSpPr/>
          <p:nvPr/>
        </p:nvSpPr>
        <p:spPr>
          <a:xfrm>
            <a:off x="7132320" y="4462272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스스로 확신 없다고 말하는 것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822960" y="56692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역할 분담:  AI는 추천·실행하고, 결정과 책임은 사람. 그 결정 결과가 다시 AI를 학습시킵니다.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⑤ · 에이전트 시대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자율 실행의 신뢰 — 자동 vs 승인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10515600" cy="1188720"/>
          </a:xfrm>
          <a:prstGeom prst="roundRect">
            <a:avLst>
              <a:gd name="adj" fmla="val 7692"/>
            </a:avLst>
          </a:prstGeom>
          <a:solidFill>
            <a:srgbClr val="F5F8FB"/>
          </a:solidFill>
          <a:ln w="12700">
            <a:solidFill>
              <a:srgbClr val="CBDCEA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A7E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AI가 스스로 가격을 바꾸거나 배분을 실행하게 할 때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43000" y="2743200"/>
            <a:ext cx="99669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모든 걸 자동에 맡기지 않습니다. 위험도에 따라 '자동'과 '사람 승인'을 나눕니다(human-in-the-loop).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822960" y="3657600"/>
            <a:ext cx="3310128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97280" y="3886200"/>
            <a:ext cx="2761488" cy="502920"/>
          </a:xfrm>
          <a:prstGeom prst="roundRect">
            <a:avLst>
              <a:gd name="adj" fmla="val 14545"/>
            </a:avLst>
          </a:prstGeom>
          <a:solidFill>
            <a:srgbClr val="3F7D51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886200"/>
            <a:ext cx="276148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저위험 → 자동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4526280"/>
            <a:ext cx="27889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소액·정형·되돌리기 쉬운 것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407408" y="3657600"/>
            <a:ext cx="3310128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81728" y="3886200"/>
            <a:ext cx="2761488" cy="502920"/>
          </a:xfrm>
          <a:prstGeom prst="roundRect">
            <a:avLst>
              <a:gd name="adj" fmla="val 14545"/>
            </a:avLst>
          </a:prstGeom>
          <a:solidFill>
            <a:srgbClr val="D99A2B"/>
          </a:solidFill>
          <a:ln/>
        </p:spPr>
      </p:sp>
      <p:sp>
        <p:nvSpPr>
          <p:cNvPr id="15" name="Text 13"/>
          <p:cNvSpPr/>
          <p:nvPr/>
        </p:nvSpPr>
        <p:spPr>
          <a:xfrm>
            <a:off x="4681728" y="3886200"/>
            <a:ext cx="276148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고위험 → 승인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81728" y="4526280"/>
            <a:ext cx="27889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큰 금액·비가역·전례 없음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991856" y="3657600"/>
            <a:ext cx="3310128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266176" y="3886200"/>
            <a:ext cx="2761488" cy="502920"/>
          </a:xfrm>
          <a:prstGeom prst="roundRect">
            <a:avLst>
              <a:gd name="adj" fmla="val 14545"/>
            </a:avLst>
          </a:prstGeom>
          <a:solidFill>
            <a:srgbClr val="4A7EA8"/>
          </a:solidFill>
          <a:ln/>
        </p:spPr>
      </p:sp>
      <p:sp>
        <p:nvSpPr>
          <p:cNvPr id="19" name="Text 17"/>
          <p:cNvSpPr/>
          <p:nvPr/>
        </p:nvSpPr>
        <p:spPr>
          <a:xfrm>
            <a:off x="8266176" y="3886200"/>
            <a:ext cx="276148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항상 → 롤백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266176" y="4526280"/>
            <a:ext cx="27889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언제든 되돌릴 수 있게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53949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실적이 다시 모델을 학습시키는 폐루프(closed-loop). 사람은 '감독'하고 고위험만 '승인'합니다.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· 75분 · 케이스 토론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"이 추천, 받아들일 것인가?"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6회차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조별로 4개 케이스를 놓고 '채택 / 조건부 / 거부'와 '자동 vs 승인'을 결정하고 근거를 발표합니다.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822960" y="2331720"/>
            <a:ext cx="2487168" cy="3200400"/>
          </a:xfrm>
          <a:prstGeom prst="roundRect">
            <a:avLst>
              <a:gd name="adj" fmla="val 367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51560" y="2542032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9" name="Text 7"/>
          <p:cNvSpPr/>
          <p:nvPr/>
        </p:nvSpPr>
        <p:spPr>
          <a:xfrm>
            <a:off x="1051560" y="254203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783080" y="2587752"/>
            <a:ext cx="1325880" cy="502920"/>
          </a:xfrm>
          <a:prstGeom prst="roundRect">
            <a:avLst>
              <a:gd name="adj" fmla="val 14545"/>
            </a:avLst>
          </a:prstGeom>
          <a:solidFill>
            <a:srgbClr val="3F7D51"/>
          </a:solidFill>
          <a:ln/>
        </p:spPr>
      </p:sp>
      <p:sp>
        <p:nvSpPr>
          <p:cNvPr id="11" name="Text 9"/>
          <p:cNvSpPr/>
          <p:nvPr/>
        </p:nvSpPr>
        <p:spPr>
          <a:xfrm>
            <a:off x="1783080" y="2587752"/>
            <a:ext cx="1325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채택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51560" y="3291840"/>
            <a:ext cx="2057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풍부 · 신뢰구간 좁음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인하율 15%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1051560" y="4343400"/>
            <a:ext cx="2011680" cy="0"/>
          </a:xfrm>
          <a:prstGeom prst="line">
            <a:avLst/>
          </a:prstGeom>
          <a:noFill/>
          <a:ln w="12700">
            <a:solidFill>
              <a:srgbClr val="E6DFC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51560" y="44348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모범 판단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051560" y="4736592"/>
            <a:ext cx="2084832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근거 탄탄. 자동 실행 OK.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502152" y="2331720"/>
            <a:ext cx="2487168" cy="3200400"/>
          </a:xfrm>
          <a:prstGeom prst="roundRect">
            <a:avLst>
              <a:gd name="adj" fmla="val 367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30752" y="2542032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8" name="Text 16"/>
          <p:cNvSpPr/>
          <p:nvPr/>
        </p:nvSpPr>
        <p:spPr>
          <a:xfrm>
            <a:off x="3730752" y="254203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462272" y="2587752"/>
            <a:ext cx="1325880" cy="502920"/>
          </a:xfrm>
          <a:prstGeom prst="roundRect">
            <a:avLst>
              <a:gd name="adj" fmla="val 14545"/>
            </a:avLst>
          </a:prstGeom>
          <a:solidFill>
            <a:srgbClr val="D99A2B"/>
          </a:solidFill>
          <a:ln/>
        </p:spPr>
      </p:sp>
      <p:sp>
        <p:nvSpPr>
          <p:cNvPr id="20" name="Text 18"/>
          <p:cNvSpPr/>
          <p:nvPr/>
        </p:nvSpPr>
        <p:spPr>
          <a:xfrm>
            <a:off x="4462272" y="2587752"/>
            <a:ext cx="1325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조건부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730752" y="3291840"/>
            <a:ext cx="2057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신규 카테고리 첫 입고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신뢰구간 매우 넓음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730752" y="4343400"/>
            <a:ext cx="2011680" cy="0"/>
          </a:xfrm>
          <a:prstGeom prst="line">
            <a:avLst/>
          </a:prstGeom>
          <a:noFill/>
          <a:ln w="12700">
            <a:solidFill>
              <a:srgbClr val="E6DFC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730752" y="44348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모범 판단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730752" y="4736592"/>
            <a:ext cx="2084832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소량 테스트 후 판단.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181344" y="2331720"/>
            <a:ext cx="2487168" cy="3200400"/>
          </a:xfrm>
          <a:prstGeom prst="roundRect">
            <a:avLst>
              <a:gd name="adj" fmla="val 367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409944" y="2542032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9944" y="254203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7141464" y="2587752"/>
            <a:ext cx="1325880" cy="502920"/>
          </a:xfrm>
          <a:prstGeom prst="roundRect">
            <a:avLst>
              <a:gd name="adj" fmla="val 14545"/>
            </a:avLst>
          </a:prstGeom>
          <a:solidFill>
            <a:srgbClr val="B4453C"/>
          </a:solidFill>
          <a:ln/>
        </p:spPr>
      </p:sp>
      <p:sp>
        <p:nvSpPr>
          <p:cNvPr id="29" name="Text 27"/>
          <p:cNvSpPr/>
          <p:nvPr/>
        </p:nvSpPr>
        <p:spPr>
          <a:xfrm>
            <a:off x="7141464" y="2587752"/>
            <a:ext cx="1325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거부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409944" y="3291840"/>
            <a:ext cx="2057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배분이 한 매장 80% 집중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창고 여력 부족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409944" y="4343400"/>
            <a:ext cx="2011680" cy="0"/>
          </a:xfrm>
          <a:prstGeom prst="line">
            <a:avLst/>
          </a:prstGeom>
          <a:noFill/>
          <a:ln w="12700">
            <a:solidFill>
              <a:srgbClr val="E6DFC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09944" y="44348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모범 판단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6409944" y="4736592"/>
            <a:ext cx="2084832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현장 제약 위반. 제약 추가.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8860536" y="2331720"/>
            <a:ext cx="2487168" cy="3200400"/>
          </a:xfrm>
          <a:prstGeom prst="roundRect">
            <a:avLst>
              <a:gd name="adj" fmla="val 367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9089136" y="2542032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36" name="Text 34"/>
          <p:cNvSpPr/>
          <p:nvPr/>
        </p:nvSpPr>
        <p:spPr>
          <a:xfrm>
            <a:off x="9089136" y="254203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9820656" y="2587752"/>
            <a:ext cx="1325880" cy="502920"/>
          </a:xfrm>
          <a:prstGeom prst="roundRect">
            <a:avLst>
              <a:gd name="adj" fmla="val 14545"/>
            </a:avLst>
          </a:prstGeom>
          <a:solidFill>
            <a:srgbClr val="4A7EA8"/>
          </a:solidFill>
          <a:ln/>
        </p:spPr>
      </p:sp>
      <p:sp>
        <p:nvSpPr>
          <p:cNvPr id="38" name="Text 36"/>
          <p:cNvSpPr/>
          <p:nvPr/>
        </p:nvSpPr>
        <p:spPr>
          <a:xfrm>
            <a:off x="9820656" y="2587752"/>
            <a:ext cx="1325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승인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9089136" y="3291840"/>
            <a:ext cx="2057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인하를 AI가 자동 실행?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금액 큼·비가역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9089136" y="4343400"/>
            <a:ext cx="2011680" cy="0"/>
          </a:xfrm>
          <a:prstGeom prst="line">
            <a:avLst/>
          </a:prstGeom>
          <a:noFill/>
          <a:ln w="12700">
            <a:solidFill>
              <a:srgbClr val="E6DFC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9089136" y="44348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A7E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모범 판단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9089136" y="4736592"/>
            <a:ext cx="2084832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고위험 → 사람 승인 후.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822960" y="57150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정답보다 '근거'가 중요합니다. 왜 그렇게 판단했는지 설명할 수 있으면 그게 실력입니다.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2026-07-10T23:59:07Z</dcterms:created>
  <dcterms:modified xsi:type="dcterms:W3CDTF">2026-07-10T23:59:07Z</dcterms:modified>
</cp:coreProperties>
</file>