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046720" y="-2286000"/>
            <a:ext cx="6400800" cy="6400800"/>
          </a:xfrm>
          <a:prstGeom prst="ellipse">
            <a:avLst/>
          </a:prstGeom>
          <a:solidFill>
            <a:srgbClr val="1C160A"/>
          </a:solidFill>
          <a:ln/>
        </p:spPr>
      </p:sp>
      <p:sp>
        <p:nvSpPr>
          <p:cNvPr id="3" name="Shape 1"/>
          <p:cNvSpPr/>
          <p:nvPr/>
        </p:nvSpPr>
        <p:spPr>
          <a:xfrm>
            <a:off x="822960" y="777240"/>
            <a:ext cx="640080" cy="64008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4" name="Text 2"/>
          <p:cNvSpPr/>
          <p:nvPr/>
        </p:nvSpPr>
        <p:spPr>
          <a:xfrm>
            <a:off x="822960" y="7772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1600200" y="896112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KINGKONG AX ACADEMY · SESSION 7 / 8  ·  직무 활용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22960" y="2148840"/>
            <a:ext cx="10058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7회차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822960" y="2651760"/>
            <a:ext cx="1078992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4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 GPT·에이전트·
</a:t>
            </a:r>
            <a:pPr indent="0" marL="0">
              <a:lnSpc>
                <a:spcPct val="105000"/>
              </a:lnSpc>
              <a:buNone/>
            </a:pPr>
            <a:r>
              <a:rPr lang="en-US" sz="4600" b="1" dirty="0">
                <a:solidFill>
                  <a:srgbClr val="EAB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사내 도구</a:t>
            </a:r>
            <a:endParaRPr lang="en-US" sz="4600" dirty="0"/>
          </a:p>
        </p:txBody>
      </p:sp>
      <p:sp>
        <p:nvSpPr>
          <p:cNvPr id="8" name="Shape 6"/>
          <p:cNvSpPr/>
          <p:nvPr/>
        </p:nvSpPr>
        <p:spPr>
          <a:xfrm>
            <a:off x="868680" y="4892040"/>
            <a:ext cx="2926080" cy="0"/>
          </a:xfrm>
          <a:prstGeom prst="line">
            <a:avLst/>
          </a:prstGeom>
          <a:noFill/>
          <a:ln w="19050">
            <a:solidFill>
              <a:srgbClr val="D99A2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68680" y="5074920"/>
            <a:ext cx="10058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9C4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사내 데이터에 연결된 AI와 스스로 도는 에이전트를 실무에 씁니다.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868680" y="5577840"/>
            <a:ext cx="8686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3시간 · 강의 60분 + 실습 75분  ·  직무 활용 파트 마지막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 · FINAL PROJECT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다음 주는 최종 발표입니다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822960" y="1481328"/>
            <a:ext cx="10607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B0AA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오늘 만든 설계도를 팀 단위로 다듬어, 실제 AX 과제로 제안합니다.</a:t>
            </a:r>
            <a:endParaRPr lang="en-US" sz="1350" dirty="0"/>
          </a:p>
        </p:txBody>
      </p:sp>
      <p:sp>
        <p:nvSpPr>
          <p:cNvPr id="5" name="Text 3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7회차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822960" y="2286000"/>
            <a:ext cx="10515600" cy="2103120"/>
          </a:xfrm>
          <a:prstGeom prst="roundRect">
            <a:avLst>
              <a:gd name="adj" fmla="val 4348"/>
            </a:avLst>
          </a:prstGeom>
          <a:solidFill>
            <a:srgbClr val="151412"/>
          </a:solidFill>
          <a:ln w="12700">
            <a:solidFill>
              <a:srgbClr val="2E2A24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188720" y="2514600"/>
            <a:ext cx="9784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팀 AX 과제 제안서 — 5가지를 채우세요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188720" y="292608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1) 문제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2651760" y="2926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D9D4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우리 팀의 가장 아픈 문제 1가지 (숫자로)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1188720" y="3218688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2) 방안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2651760" y="3218688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D9D4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AI를 어디에 어떻게 넣을 것인가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1188720" y="3511296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3) 효과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2651760" y="3511296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D9D4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기대 효과 (시간/금액)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1188720" y="3803904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4) 측정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2651760" y="38039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D9D4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무엇으로 성공을 측정할 것인가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1188720" y="4096512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5) 준비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2651760" y="4096512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D9D4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필요한 데이터와 걸림돌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822960" y="4617720"/>
            <a:ext cx="10515600" cy="1234440"/>
          </a:xfrm>
          <a:prstGeom prst="roundRect">
            <a:avLst>
              <a:gd name="adj" fmla="val 7407"/>
            </a:avLst>
          </a:prstGeom>
          <a:solidFill>
            <a:srgbClr val="1E1809"/>
          </a:solidFill>
          <a:ln w="12700">
            <a:solidFill>
              <a:srgbClr val="D99A2B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1188720" y="4617720"/>
            <a:ext cx="996696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발표: 팀별 10분 + 질의 5분 · 경영진 참관 · 우수 과제는 실제 Phase 2 과제로 채택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WRAP-UP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오늘 딱 세 줄만 기억하세요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7회차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94560"/>
            <a:ext cx="10515600" cy="1051560"/>
          </a:xfrm>
          <a:prstGeom prst="roundRect">
            <a:avLst>
              <a:gd name="adj" fmla="val 8696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097280" y="2432304"/>
            <a:ext cx="1920240" cy="566928"/>
          </a:xfrm>
          <a:prstGeom prst="roundRect">
            <a:avLst>
              <a:gd name="adj" fmla="val 12903"/>
            </a:avLst>
          </a:prstGeom>
          <a:solidFill>
            <a:srgbClr val="D99A2B"/>
          </a:solidFill>
          <a:ln/>
        </p:spPr>
      </p:sp>
      <p:sp>
        <p:nvSpPr>
          <p:cNvPr id="8" name="Text 6"/>
          <p:cNvSpPr/>
          <p:nvPr/>
        </p:nvSpPr>
        <p:spPr>
          <a:xfrm>
            <a:off x="1097280" y="2432304"/>
            <a:ext cx="19202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 GPT = RAG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3291840" y="2377440"/>
            <a:ext cx="77724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사내 자료를 근거로 답한다. 출처 없으면 의심하라.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822960" y="3401568"/>
            <a:ext cx="10515600" cy="1051560"/>
          </a:xfrm>
          <a:prstGeom prst="roundRect">
            <a:avLst>
              <a:gd name="adj" fmla="val 8696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1097280" y="3639312"/>
            <a:ext cx="1920240" cy="566928"/>
          </a:xfrm>
          <a:prstGeom prst="roundRect">
            <a:avLst>
              <a:gd name="adj" fmla="val 12903"/>
            </a:avLst>
          </a:prstGeom>
          <a:solidFill>
            <a:srgbClr val="D99A2B"/>
          </a:solidFill>
          <a:ln/>
        </p:spPr>
      </p:sp>
      <p:sp>
        <p:nvSpPr>
          <p:cNvPr id="12" name="Text 10"/>
          <p:cNvSpPr/>
          <p:nvPr/>
        </p:nvSpPr>
        <p:spPr>
          <a:xfrm>
            <a:off x="1097280" y="3639312"/>
            <a:ext cx="19202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에이전트</a:t>
            </a:r>
            <a:endParaRPr lang="en-US" sz="1350" dirty="0"/>
          </a:p>
        </p:txBody>
      </p:sp>
      <p:sp>
        <p:nvSpPr>
          <p:cNvPr id="13" name="Text 11"/>
          <p:cNvSpPr/>
          <p:nvPr/>
        </p:nvSpPr>
        <p:spPr>
          <a:xfrm>
            <a:off x="3291840" y="3584448"/>
            <a:ext cx="77724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한 번 시켜두면 스스로 반복해 일한다. 사람은 감독한다.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822960" y="4608576"/>
            <a:ext cx="10515600" cy="1051560"/>
          </a:xfrm>
          <a:prstGeom prst="roundRect">
            <a:avLst>
              <a:gd name="adj" fmla="val 8696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1097280" y="4846320"/>
            <a:ext cx="1920240" cy="566928"/>
          </a:xfrm>
          <a:prstGeom prst="roundRect">
            <a:avLst>
              <a:gd name="adj" fmla="val 12903"/>
            </a:avLst>
          </a:prstGeom>
          <a:solidFill>
            <a:srgbClr val="D99A2B"/>
          </a:solidFill>
          <a:ln/>
        </p:spPr>
      </p:sp>
      <p:sp>
        <p:nvSpPr>
          <p:cNvPr id="16" name="Text 14"/>
          <p:cNvSpPr/>
          <p:nvPr/>
        </p:nvSpPr>
        <p:spPr>
          <a:xfrm>
            <a:off x="1097280" y="4846320"/>
            <a:ext cx="192024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자동화부터 찾기</a:t>
            </a:r>
            <a:endParaRPr lang="en-US" sz="1350" dirty="0"/>
          </a:p>
        </p:txBody>
      </p:sp>
      <p:sp>
        <p:nvSpPr>
          <p:cNvPr id="17" name="Text 15"/>
          <p:cNvSpPr/>
          <p:nvPr/>
        </p:nvSpPr>
        <p:spPr>
          <a:xfrm>
            <a:off x="3291840" y="4791456"/>
            <a:ext cx="77724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업무를 자동화/협업/사람전용으로 나누고 협업부터 심는다.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HOMEWORK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과제 · 그리고 다음 시간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7회차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48840"/>
            <a:ext cx="5212080" cy="3017520"/>
          </a:xfrm>
          <a:prstGeom prst="roundRect">
            <a:avLst>
              <a:gd name="adj" fmla="val 3030"/>
            </a:avLst>
          </a:prstGeom>
          <a:solidFill>
            <a:srgbClr val="FDF6E6"/>
          </a:solidFill>
          <a:ln w="12700">
            <a:solidFill>
              <a:srgbClr val="EAB64D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188720" y="2423160"/>
            <a:ext cx="4480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이번 주 과제 · 팀 단위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188720" y="2880360"/>
            <a:ext cx="448056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팀 AX 과제 제안서 초안을 작성한다.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188720" y="3474720"/>
            <a:ext cx="448056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5000"/>
              </a:lnSpc>
              <a:buNone/>
            </a:pPr>
            <a:r>
              <a:rPr lang="en-US" sz="1250" dirty="0">
                <a:solidFill>
                  <a:srgbClr val="5C4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오늘 그린 설계도를 팀끼리 합친다</a:t>
            </a:r>
            <a:endParaRPr lang="en-US" sz="125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250" dirty="0">
                <a:solidFill>
                  <a:srgbClr val="5C4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문제 → 방안 → 효과 → 측정 → 준비</a:t>
            </a:r>
            <a:endParaRPr lang="en-US" sz="125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250" dirty="0">
                <a:solidFill>
                  <a:srgbClr val="5C4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8회차에 10분씩 발표</a:t>
            </a:r>
            <a:endParaRPr lang="en-US" sz="125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1250" dirty="0">
                <a:solidFill>
                  <a:srgbClr val="5C4A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경영진 참관, 우수 과제 실제 채택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1188720" y="4846320"/>
            <a:ext cx="4480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제출: 발표 자료 형태 · 8회차 당일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6172200" y="2148840"/>
            <a:ext cx="5166360" cy="3017520"/>
          </a:xfrm>
          <a:prstGeom prst="roundRect">
            <a:avLst>
              <a:gd name="adj" fmla="val 3030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537960" y="2423160"/>
            <a:ext cx="4480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8회차 예고 · 마지막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537960" y="2880360"/>
            <a:ext cx="448056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시대의 안전·책임 &amp; 팀 발표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537960" y="3474720"/>
            <a:ext cx="44805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에이전트가 '행동'하는 시대의 보안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무엇을 입력 + 무엇을 할 권한을 줬나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환각·편향·저작권 &amp; 책임의 주체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팀별 AX 과제 발표 + 수료</a:t>
            </a: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endParaRPr lang="en-US" sz="12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8주의 마무리입니다. 발표 준비를 꼭!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822960" y="553212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직무 활용 파트(4~7회)가 끝났습니다. 다음은 프로젝트 파트, 8주의 결승선입니다.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3931920"/>
            <a:ext cx="6400800" cy="6400800"/>
          </a:xfrm>
          <a:prstGeom prst="ellipse">
            <a:avLst/>
          </a:prstGeom>
          <a:solidFill>
            <a:srgbClr val="1C160A"/>
          </a:solidFill>
          <a:ln/>
        </p:spPr>
      </p:sp>
      <p:sp>
        <p:nvSpPr>
          <p:cNvPr id="3" name="Text 1"/>
          <p:cNvSpPr/>
          <p:nvPr/>
        </p:nvSpPr>
        <p:spPr>
          <a:xfrm>
            <a:off x="822960" y="118872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SESSION 7 / 8  ·  직무 활용 완료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822960" y="2011680"/>
            <a:ext cx="1078992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이제 도구도,
</a:t>
            </a:r>
            <a:pPr indent="0" marL="0">
              <a:lnSpc>
                <a:spcPct val="105000"/>
              </a:lnSpc>
              <a:buNone/>
            </a:pPr>
            <a:r>
              <a:rPr lang="en-US" sz="4200" b="1" dirty="0">
                <a:solidFill>
                  <a:srgbClr val="EAB64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판단도 여러분 것입니다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868680" y="3749040"/>
            <a:ext cx="868680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600" dirty="0">
                <a:solidFill>
                  <a:srgbClr val="C9C4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다음 주, 그동안 배운 모든 것을</a:t>
            </a:r>
            <a:endParaRPr lang="en-US" sz="16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600" dirty="0">
                <a:solidFill>
                  <a:srgbClr val="C9C4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우리 팀의 진짜 과제로 만들어 옵니다.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868680" y="5349240"/>
            <a:ext cx="10424160" cy="0"/>
          </a:xfrm>
          <a:prstGeom prst="line">
            <a:avLst/>
          </a:prstGeom>
          <a:noFill/>
          <a:ln w="12700">
            <a:solidFill>
              <a:srgbClr val="3A342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68680" y="5577840"/>
            <a:ext cx="10424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AI 혁신센터</a:t>
            </a:r>
            <a:pPr indent="0" marL="0">
              <a:buNone/>
            </a:pPr>
            <a:r>
              <a:rPr lang="en-US" sz="1300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·   AX 사내교육 7회차   ·   임승훈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RECAP &amp; TODAY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6회차까지 → 오늘, 도구·에이전트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7회차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03120"/>
            <a:ext cx="5212080" cy="3200400"/>
          </a:xfrm>
          <a:prstGeom prst="roundRect">
            <a:avLst>
              <a:gd name="adj" fmla="val 2857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143000" y="233172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직무 활용 파트에서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1143000" y="2880360"/>
            <a:ext cx="457200" cy="457200"/>
          </a:xfrm>
          <a:prstGeom prst="ellipse">
            <a:avLst/>
          </a:prstGeom>
          <a:solidFill>
            <a:srgbClr val="E8E1D0"/>
          </a:solidFill>
          <a:ln/>
        </p:spPr>
      </p:sp>
      <p:sp>
        <p:nvSpPr>
          <p:cNvPr id="9" name="Text 7"/>
          <p:cNvSpPr/>
          <p:nvPr/>
        </p:nvSpPr>
        <p:spPr>
          <a:xfrm>
            <a:off x="1143000" y="28803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783080" y="2880360"/>
            <a:ext cx="4023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데이터 리터러시 (4회)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1143000" y="3593592"/>
            <a:ext cx="457200" cy="457200"/>
          </a:xfrm>
          <a:prstGeom prst="ellipse">
            <a:avLst/>
          </a:prstGeom>
          <a:solidFill>
            <a:srgbClr val="E8E1D0"/>
          </a:solidFill>
          <a:ln/>
        </p:spPr>
      </p:sp>
      <p:sp>
        <p:nvSpPr>
          <p:cNvPr id="12" name="Text 10"/>
          <p:cNvSpPr/>
          <p:nvPr/>
        </p:nvSpPr>
        <p:spPr>
          <a:xfrm>
            <a:off x="1143000" y="359359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783080" y="3593592"/>
            <a:ext cx="4023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도구로 분석·판단 (5회)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1143000" y="4306824"/>
            <a:ext cx="457200" cy="457200"/>
          </a:xfrm>
          <a:prstGeom prst="ellipse">
            <a:avLst/>
          </a:prstGeom>
          <a:solidFill>
            <a:srgbClr val="E8E1D0"/>
          </a:solidFill>
          <a:ln/>
        </p:spPr>
      </p:sp>
      <p:sp>
        <p:nvSpPr>
          <p:cNvPr id="15" name="Text 13"/>
          <p:cNvSpPr/>
          <p:nvPr/>
        </p:nvSpPr>
        <p:spPr>
          <a:xfrm>
            <a:off x="1143000" y="4306824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783080" y="4306824"/>
            <a:ext cx="4023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예측·자율실행 신뢰 (6회)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143000" y="4892040"/>
            <a:ext cx="4754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이제 실제 사내 도구로 손에 익힙니다.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6172200" y="2103120"/>
            <a:ext cx="5166360" cy="3200400"/>
          </a:xfrm>
          <a:prstGeom prst="roundRect">
            <a:avLst>
              <a:gd name="adj" fmla="val 2857"/>
            </a:avLst>
          </a:prstGeom>
          <a:solidFill>
            <a:srgbClr val="FDF6E6"/>
          </a:solidFill>
          <a:ln w="12700">
            <a:solidFill>
              <a:srgbClr val="EAB64D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6492240" y="233172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그래서 오늘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492240" y="274320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사내 도구를 실무에 쓴다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6492240" y="3200400"/>
            <a:ext cx="4480560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8000"/>
              </a:lnSpc>
              <a:buNone/>
            </a:pPr>
            <a:r>
              <a:rPr lang="en-US" sz="13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킹콩 GPT는 일반 AI와 뭐가 다른가 (RAG)</a:t>
            </a:r>
            <a:endParaRPr lang="en-US" sz="1300" dirty="0"/>
          </a:p>
          <a:p>
            <a:pPr indent="0" marL="0">
              <a:lnSpc>
                <a:spcPct val="128000"/>
              </a:lnSpc>
              <a:buNone/>
            </a:pPr>
            <a:r>
              <a:rPr lang="en-US" sz="13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에이전트 — 스스로 도는 워크플로</a:t>
            </a:r>
            <a:endParaRPr lang="en-US" sz="1300" dirty="0"/>
          </a:p>
          <a:p>
            <a:pPr indent="0" marL="0">
              <a:lnSpc>
                <a:spcPct val="128000"/>
              </a:lnSpc>
              <a:buNone/>
            </a:pPr>
            <a:r>
              <a:rPr lang="en-US" sz="13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경영 대시보드·비딩 화면 사용</a:t>
            </a:r>
            <a:endParaRPr lang="en-US" sz="1300" dirty="0"/>
          </a:p>
          <a:p>
            <a:pPr indent="0" marL="0">
              <a:lnSpc>
                <a:spcPct val="128000"/>
              </a:lnSpc>
              <a:buNone/>
            </a:pPr>
            <a:r>
              <a:rPr lang="en-US" sz="13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내 업무를 자동화 관점으로 설계</a:t>
            </a:r>
            <a:endParaRPr lang="en-US" sz="1300" dirty="0"/>
          </a:p>
          <a:p>
            <a:pPr indent="0" marL="0">
              <a:lnSpc>
                <a:spcPct val="128000"/>
              </a:lnSpc>
              <a:buNone/>
            </a:pPr>
            <a:endParaRPr lang="en-US" sz="1300" dirty="0"/>
          </a:p>
          <a:p>
            <a:pPr indent="0" marL="0">
              <a:lnSpc>
                <a:spcPct val="128000"/>
              </a:lnSpc>
              <a:buNone/>
            </a:pPr>
            <a:r>
              <a:rPr lang="en-US" sz="13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오늘 만든 설계도가</a:t>
            </a:r>
            <a:endParaRPr lang="en-US" sz="1300" dirty="0"/>
          </a:p>
          <a:p>
            <a:pPr indent="0" marL="0">
              <a:lnSpc>
                <a:spcPct val="128000"/>
              </a:lnSpc>
              <a:buNone/>
            </a:pPr>
            <a:r>
              <a:rPr lang="en-US" sz="13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8회차 최종 발표의 뼈대입니다.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OBJECTIVES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오늘 끝나면 이걸 할 수 있습니다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7회차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48840"/>
            <a:ext cx="3310128" cy="2651760"/>
          </a:xfrm>
          <a:prstGeom prst="roundRect">
            <a:avLst>
              <a:gd name="adj" fmla="val 3448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1143000" y="2468880"/>
            <a:ext cx="777240" cy="77724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8" name="Text 6"/>
          <p:cNvSpPr/>
          <p:nvPr/>
        </p:nvSpPr>
        <p:spPr>
          <a:xfrm>
            <a:off x="1143000" y="2468880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1143000" y="3474720"/>
            <a:ext cx="269748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사내 연결 AI(RAG)와</a:t>
            </a:r>
            <a:endParaRPr lang="en-US" sz="15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일반 AI의 차이를 안다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4407408" y="2148840"/>
            <a:ext cx="3310128" cy="2651760"/>
          </a:xfrm>
          <a:prstGeom prst="roundRect">
            <a:avLst>
              <a:gd name="adj" fmla="val 3448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27448" y="2468880"/>
            <a:ext cx="777240" cy="77724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12" name="Text 10"/>
          <p:cNvSpPr/>
          <p:nvPr/>
        </p:nvSpPr>
        <p:spPr>
          <a:xfrm>
            <a:off x="4727448" y="2468880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4727448" y="3474720"/>
            <a:ext cx="269748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에이전트와 사내 도구를</a:t>
            </a:r>
            <a:endParaRPr lang="en-US" sz="15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실무에 쓴다</a:t>
            </a:r>
            <a:endParaRPr lang="en-US" sz="1500" dirty="0"/>
          </a:p>
        </p:txBody>
      </p:sp>
      <p:sp>
        <p:nvSpPr>
          <p:cNvPr id="14" name="Shape 12"/>
          <p:cNvSpPr/>
          <p:nvPr/>
        </p:nvSpPr>
        <p:spPr>
          <a:xfrm>
            <a:off x="7991856" y="2148840"/>
            <a:ext cx="3310128" cy="2651760"/>
          </a:xfrm>
          <a:prstGeom prst="roundRect">
            <a:avLst>
              <a:gd name="adj" fmla="val 3448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8311896" y="2468880"/>
            <a:ext cx="777240" cy="77724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16" name="Text 14"/>
          <p:cNvSpPr/>
          <p:nvPr/>
        </p:nvSpPr>
        <p:spPr>
          <a:xfrm>
            <a:off x="8311896" y="2468880"/>
            <a:ext cx="7772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8311896" y="3474720"/>
            <a:ext cx="269748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내 업무를 자동화</a:t>
            </a:r>
            <a:endParaRPr lang="en-US" sz="15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관점으로 설계한다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822960" y="521208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오늘의 결과물은 '내 업무 자동화 설계도'입니다. 8회차 팀 발표로 이어집니다.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강의 ①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 GPT는 왜 다른가 — RAG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7회차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48840"/>
            <a:ext cx="5212080" cy="1828800"/>
          </a:xfrm>
          <a:prstGeom prst="roundRect">
            <a:avLst>
              <a:gd name="adj" fmla="val 5000"/>
            </a:avLst>
          </a:prstGeom>
          <a:solidFill>
            <a:srgbClr val="FDF0EE"/>
          </a:solidFill>
          <a:ln w="12700">
            <a:solidFill>
              <a:srgbClr val="E3C4BF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143000" y="233172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B445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일반 AI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143000" y="2697480"/>
            <a:ext cx="466344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300" dirty="0">
                <a:solidFill>
                  <a:srgbClr val="7A474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우리 회사를 전혀 모릅니다.</a:t>
            </a:r>
            <a:endParaRPr lang="en-US" sz="13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300" dirty="0">
                <a:solidFill>
                  <a:srgbClr val="7A474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"강남점 재고?" → 지어내거나 모른다고 답함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822960" y="4114800"/>
            <a:ext cx="5212080" cy="1737360"/>
          </a:xfrm>
          <a:prstGeom prst="roundRect">
            <a:avLst>
              <a:gd name="adj" fmla="val 5263"/>
            </a:avLst>
          </a:prstGeom>
          <a:solidFill>
            <a:srgbClr val="F1F7F2"/>
          </a:solidFill>
          <a:ln w="12700">
            <a:solidFill>
              <a:srgbClr val="CADCCF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1143000" y="429768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F7D5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 GPT (RAG)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143000" y="4663440"/>
            <a:ext cx="475488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300" dirty="0">
                <a:solidFill>
                  <a:srgbClr val="2F5C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붙여넣지 않아도, 질문할 때마다 사내 자료를</a:t>
            </a:r>
            <a:endParaRPr lang="en-US" sz="13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300" dirty="0">
                <a:solidFill>
                  <a:srgbClr val="2F5C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찾아 근거로 답하고 출처를 표기합니다.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6172200" y="2148840"/>
            <a:ext cx="5166360" cy="3703320"/>
          </a:xfrm>
          <a:prstGeom prst="roundRect">
            <a:avLst>
              <a:gd name="adj" fmla="val 2469"/>
            </a:avLst>
          </a:prstGeom>
          <a:solidFill>
            <a:srgbClr val="0A0A0B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537960" y="237744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RAG 작동 순서</a:t>
            </a:r>
            <a:endParaRPr lang="en-US" sz="1500" dirty="0"/>
          </a:p>
        </p:txBody>
      </p:sp>
      <p:sp>
        <p:nvSpPr>
          <p:cNvPr id="14" name="Shape 12"/>
          <p:cNvSpPr/>
          <p:nvPr/>
        </p:nvSpPr>
        <p:spPr>
          <a:xfrm>
            <a:off x="6537960" y="2880360"/>
            <a:ext cx="457200" cy="45720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15" name="Text 13"/>
          <p:cNvSpPr/>
          <p:nvPr/>
        </p:nvSpPr>
        <p:spPr>
          <a:xfrm>
            <a:off x="6537960" y="28803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7132320" y="2862072"/>
            <a:ext cx="1188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질문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8321040" y="2862072"/>
            <a:ext cx="2880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BDB8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"강남점 가전 중 체류 30일↑?"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6766560" y="3337560"/>
            <a:ext cx="0" cy="256032"/>
          </a:xfrm>
          <a:prstGeom prst="line">
            <a:avLst/>
          </a:prstGeom>
          <a:noFill/>
          <a:ln w="12700">
            <a:solidFill>
              <a:srgbClr val="3A342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537960" y="3593592"/>
            <a:ext cx="457200" cy="45720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20" name="Text 18"/>
          <p:cNvSpPr/>
          <p:nvPr/>
        </p:nvSpPr>
        <p:spPr>
          <a:xfrm>
            <a:off x="6537960" y="359359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132320" y="3575304"/>
            <a:ext cx="1188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검색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8321040" y="3575304"/>
            <a:ext cx="2880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BDB8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사내 재고 DB에서 관련 자료 찾기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6766560" y="4050792"/>
            <a:ext cx="0" cy="256032"/>
          </a:xfrm>
          <a:prstGeom prst="line">
            <a:avLst/>
          </a:prstGeom>
          <a:noFill/>
          <a:ln w="12700">
            <a:solidFill>
              <a:srgbClr val="3A342A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6537960" y="4306824"/>
            <a:ext cx="457200" cy="45720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25" name="Text 23"/>
          <p:cNvSpPr/>
          <p:nvPr/>
        </p:nvSpPr>
        <p:spPr>
          <a:xfrm>
            <a:off x="6537960" y="4306824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7132320" y="4288536"/>
            <a:ext cx="1188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전달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8321040" y="4288536"/>
            <a:ext cx="2880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BDB8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찾은 자료를 AI에게 함께 준다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6766560" y="4764024"/>
            <a:ext cx="0" cy="256032"/>
          </a:xfrm>
          <a:prstGeom prst="line">
            <a:avLst/>
          </a:prstGeom>
          <a:noFill/>
          <a:ln w="12700">
            <a:solidFill>
              <a:srgbClr val="3A342A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6537960" y="5020056"/>
            <a:ext cx="457200" cy="45720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30" name="Text 28"/>
          <p:cNvSpPr/>
          <p:nvPr/>
        </p:nvSpPr>
        <p:spPr>
          <a:xfrm>
            <a:off x="6537960" y="5020056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7132320" y="5001768"/>
            <a:ext cx="1188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답변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8321040" y="5001768"/>
            <a:ext cx="2880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100" dirty="0">
                <a:solidFill>
                  <a:srgbClr val="BDB8B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자료 근거로 답 + 출처 표기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강의 ② · 오늘의 핵심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에이전트 — 대화를 넘어 스스로 도는 일꾼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7회차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48840"/>
            <a:ext cx="10515600" cy="1097280"/>
          </a:xfrm>
          <a:prstGeom prst="roundRect">
            <a:avLst>
              <a:gd name="adj" fmla="val 8333"/>
            </a:avLst>
          </a:prstGeom>
          <a:solidFill>
            <a:srgbClr val="F5F8FB"/>
          </a:solidFill>
          <a:ln w="12700">
            <a:solidFill>
              <a:srgbClr val="CBDCEA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143000" y="2148840"/>
            <a:ext cx="9966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챗봇은 물으면 답합니다. 에이전트는 한 번 시켜두면 스스로 반복해서 일합니다.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822960" y="3520440"/>
            <a:ext cx="3310128" cy="1554480"/>
          </a:xfrm>
          <a:prstGeom prst="roundRect">
            <a:avLst>
              <a:gd name="adj" fmla="val 5882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1097280" y="3749040"/>
            <a:ext cx="2761488" cy="548640"/>
          </a:xfrm>
          <a:prstGeom prst="roundRect">
            <a:avLst>
              <a:gd name="adj" fmla="val 13333"/>
            </a:avLst>
          </a:prstGeom>
          <a:solidFill>
            <a:srgbClr val="4A7EA8"/>
          </a:solidFill>
          <a:ln/>
        </p:spPr>
      </p:sp>
      <p:sp>
        <p:nvSpPr>
          <p:cNvPr id="10" name="Text 8"/>
          <p:cNvSpPr/>
          <p:nvPr/>
        </p:nvSpPr>
        <p:spPr>
          <a:xfrm>
            <a:off x="1097280" y="3749040"/>
            <a:ext cx="2761488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매일 재고 점검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97280" y="4434840"/>
            <a:ext cx="278892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이상 발견 시 알림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407408" y="3520440"/>
            <a:ext cx="3310128" cy="1554480"/>
          </a:xfrm>
          <a:prstGeom prst="roundRect">
            <a:avLst>
              <a:gd name="adj" fmla="val 5882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681728" y="3749040"/>
            <a:ext cx="2761488" cy="548640"/>
          </a:xfrm>
          <a:prstGeom prst="roundRect">
            <a:avLst>
              <a:gd name="adj" fmla="val 13333"/>
            </a:avLst>
          </a:prstGeom>
          <a:solidFill>
            <a:srgbClr val="D99A2B"/>
          </a:solidFill>
          <a:ln/>
        </p:spPr>
      </p:sp>
      <p:sp>
        <p:nvSpPr>
          <p:cNvPr id="14" name="Text 12"/>
          <p:cNvSpPr/>
          <p:nvPr/>
        </p:nvSpPr>
        <p:spPr>
          <a:xfrm>
            <a:off x="4681728" y="3749040"/>
            <a:ext cx="2761488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정기 보고 자동 생성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681728" y="4434840"/>
            <a:ext cx="278892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일·주·월 리포트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991856" y="3520440"/>
            <a:ext cx="3310128" cy="1554480"/>
          </a:xfrm>
          <a:prstGeom prst="roundRect">
            <a:avLst>
              <a:gd name="adj" fmla="val 5882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8266176" y="3749040"/>
            <a:ext cx="2761488" cy="548640"/>
          </a:xfrm>
          <a:prstGeom prst="roundRect">
            <a:avLst>
              <a:gd name="adj" fmla="val 13333"/>
            </a:avLst>
          </a:prstGeom>
          <a:solidFill>
            <a:srgbClr val="3F7D51"/>
          </a:solidFill>
          <a:ln/>
        </p:spPr>
      </p:sp>
      <p:sp>
        <p:nvSpPr>
          <p:cNvPr id="18" name="Text 16"/>
          <p:cNvSpPr/>
          <p:nvPr/>
        </p:nvSpPr>
        <p:spPr>
          <a:xfrm>
            <a:off x="8266176" y="3749040"/>
            <a:ext cx="2761488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여러 도구를 엮어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8266176" y="4434840"/>
            <a:ext cx="278892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검색→분석→정리 워크플로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822960" y="534924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사람은 '감독'합니다 — 에이전트가 일하고, 이상하거나 고위험일 때만 사람이 개입합니다.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강의 ③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경영 대시보드 · 비딩 분석 화면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7회차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48840"/>
            <a:ext cx="5212080" cy="3657600"/>
          </a:xfrm>
          <a:prstGeom prst="roundRect">
            <a:avLst>
              <a:gd name="adj" fmla="val 2500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143000" y="237744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경영 대시보드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143000" y="278892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매일 아침 30초 루틴: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1143000" y="3154680"/>
            <a:ext cx="466344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매출·마진·재고회전 3개 지표 확인</a:t>
            </a:r>
            <a:endParaRPr lang="en-US" sz="13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이상 알림이 떴는지 본다</a:t>
            </a:r>
            <a:endParaRPr lang="en-US" sz="13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알림 → 6회차 순서로 대응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143000" y="425196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누구에게 쓸모?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1143000" y="4572000"/>
            <a:ext cx="46634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전 직원 — 내 매장/카테고리 상태를 매일 스스로 확인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172200" y="2148840"/>
            <a:ext cx="5166360" cy="3657600"/>
          </a:xfrm>
          <a:prstGeom prst="roundRect">
            <a:avLst>
              <a:gd name="adj" fmla="val 2500"/>
            </a:avLst>
          </a:prstGeom>
          <a:solidFill>
            <a:srgbClr val="FDF6E6"/>
          </a:solidFill>
          <a:ln w="12700">
            <a:solidFill>
              <a:srgbClr val="EAB64D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492240" y="2377440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비딩 분석·입찰가 화면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9509760" y="2404872"/>
            <a:ext cx="1737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(주로 매입팀)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492240" y="278892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매입 로트를 볼 때: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6492240" y="3154680"/>
            <a:ext cx="466344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매입 매력도 점수</a:t>
            </a:r>
            <a:endParaRPr lang="en-US" sz="13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예상 마진</a:t>
            </a:r>
            <a:endParaRPr lang="en-US" sz="13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3단계 시나리오: 보수 / 권장 / 공격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492240" y="4251960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판단 포인트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6492240" y="4572000"/>
            <a:ext cx="46634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"어디까지 베팅할까"를 데이터로. 단, 최종 결정은 사람 (6회차 원칙).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강의 ④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내 업무에 AI 심기 3단계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7회차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94560"/>
            <a:ext cx="3310128" cy="2194560"/>
          </a:xfrm>
          <a:prstGeom prst="roundRect">
            <a:avLst>
              <a:gd name="adj" fmla="val 4167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822960" y="2194560"/>
            <a:ext cx="3310128" cy="685800"/>
          </a:xfrm>
          <a:prstGeom prst="roundRect">
            <a:avLst>
              <a:gd name="adj" fmla="val 13333"/>
            </a:avLst>
          </a:prstGeom>
          <a:solidFill>
            <a:srgbClr val="4A7EA8"/>
          </a:solidFill>
          <a:ln/>
        </p:spPr>
      </p:sp>
      <p:sp>
        <p:nvSpPr>
          <p:cNvPr id="8" name="Text 6"/>
          <p:cNvSpPr/>
          <p:nvPr/>
        </p:nvSpPr>
        <p:spPr>
          <a:xfrm>
            <a:off x="1097280" y="2304288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spc="1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1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1097280" y="251460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그린다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1097280" y="3063240"/>
            <a:ext cx="278892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현재 프로세스를</a:t>
            </a:r>
            <a:endParaRPr lang="en-US" sz="125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종이에 그린다 (5~8단계)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4069080" y="3108960"/>
            <a:ext cx="2926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▶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4407408" y="2194560"/>
            <a:ext cx="3310128" cy="2194560"/>
          </a:xfrm>
          <a:prstGeom prst="roundRect">
            <a:avLst>
              <a:gd name="adj" fmla="val 4167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407408" y="2194560"/>
            <a:ext cx="3310128" cy="685800"/>
          </a:xfrm>
          <a:prstGeom prst="roundRect">
            <a:avLst>
              <a:gd name="adj" fmla="val 13333"/>
            </a:avLst>
          </a:prstGeom>
          <a:solidFill>
            <a:srgbClr val="D99A2B"/>
          </a:solidFill>
          <a:ln/>
        </p:spPr>
      </p:sp>
      <p:sp>
        <p:nvSpPr>
          <p:cNvPr id="14" name="Text 12"/>
          <p:cNvSpPr/>
          <p:nvPr/>
        </p:nvSpPr>
        <p:spPr>
          <a:xfrm>
            <a:off x="4681728" y="2304288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spc="1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2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4681728" y="251460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라벨 붙인다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4681728" y="3063240"/>
            <a:ext cx="278892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각 단계에 자동화/협업/</a:t>
            </a:r>
            <a:endParaRPr lang="en-US" sz="125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사람전용 라벨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7653528" y="3108960"/>
            <a:ext cx="29260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▶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7991856" y="2194560"/>
            <a:ext cx="3310128" cy="2194560"/>
          </a:xfrm>
          <a:prstGeom prst="roundRect">
            <a:avLst>
              <a:gd name="adj" fmla="val 4167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7991856" y="2194560"/>
            <a:ext cx="3310128" cy="685800"/>
          </a:xfrm>
          <a:prstGeom prst="roundRect">
            <a:avLst>
              <a:gd name="adj" fmla="val 13333"/>
            </a:avLst>
          </a:prstGeom>
          <a:solidFill>
            <a:srgbClr val="3F7D51"/>
          </a:solidFill>
          <a:ln/>
        </p:spPr>
      </p:sp>
      <p:sp>
        <p:nvSpPr>
          <p:cNvPr id="20" name="Text 18"/>
          <p:cNvSpPr/>
          <p:nvPr/>
        </p:nvSpPr>
        <p:spPr>
          <a:xfrm>
            <a:off x="8266176" y="2304288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spc="1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3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8266176" y="251460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넣는다</a:t>
            </a:r>
            <a:endParaRPr lang="en-US" sz="1700" dirty="0"/>
          </a:p>
        </p:txBody>
      </p:sp>
      <p:sp>
        <p:nvSpPr>
          <p:cNvPr id="22" name="Text 20"/>
          <p:cNvSpPr/>
          <p:nvPr/>
        </p:nvSpPr>
        <p:spPr>
          <a:xfrm>
            <a:off x="8266176" y="3063240"/>
            <a:ext cx="278892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'협업'부터 시작, '자동화 가능'은</a:t>
            </a:r>
            <a:endParaRPr lang="en-US" sz="125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에이전트로 넘긴다</a:t>
            </a:r>
            <a:endParaRPr lang="en-US" sz="1250" dirty="0"/>
          </a:p>
        </p:txBody>
      </p:sp>
      <p:sp>
        <p:nvSpPr>
          <p:cNvPr id="23" name="Shape 21"/>
          <p:cNvSpPr/>
          <p:nvPr/>
        </p:nvSpPr>
        <p:spPr>
          <a:xfrm>
            <a:off x="822960" y="4709160"/>
            <a:ext cx="10515600" cy="1143000"/>
          </a:xfrm>
          <a:prstGeom prst="roundRect">
            <a:avLst>
              <a:gd name="adj" fmla="val 8000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1097280" y="4937760"/>
            <a:ext cx="1143000" cy="457200"/>
          </a:xfrm>
          <a:prstGeom prst="roundRect">
            <a:avLst>
              <a:gd name="adj" fmla="val 14000"/>
            </a:avLst>
          </a:prstGeom>
          <a:solidFill>
            <a:srgbClr val="3F7D51"/>
          </a:solidFill>
          <a:ln/>
        </p:spPr>
      </p:sp>
      <p:sp>
        <p:nvSpPr>
          <p:cNvPr id="25" name="Text 23"/>
          <p:cNvSpPr/>
          <p:nvPr/>
        </p:nvSpPr>
        <p:spPr>
          <a:xfrm>
            <a:off x="1097280" y="4937760"/>
            <a:ext cx="1143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자동화</a:t>
            </a:r>
            <a:endParaRPr lang="en-US" sz="1250" dirty="0"/>
          </a:p>
        </p:txBody>
      </p:sp>
      <p:sp>
        <p:nvSpPr>
          <p:cNvPr id="26" name="Text 24"/>
          <p:cNvSpPr/>
          <p:nvPr/>
        </p:nvSpPr>
        <p:spPr>
          <a:xfrm>
            <a:off x="2377440" y="493776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에이전트가 스스로 (반복·정형)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4617720" y="4937760"/>
            <a:ext cx="1143000" cy="457200"/>
          </a:xfrm>
          <a:prstGeom prst="roundRect">
            <a:avLst>
              <a:gd name="adj" fmla="val 14000"/>
            </a:avLst>
          </a:prstGeom>
          <a:solidFill>
            <a:srgbClr val="D99A2B"/>
          </a:solidFill>
          <a:ln/>
        </p:spPr>
      </p:sp>
      <p:sp>
        <p:nvSpPr>
          <p:cNvPr id="28" name="Text 26"/>
          <p:cNvSpPr/>
          <p:nvPr/>
        </p:nvSpPr>
        <p:spPr>
          <a:xfrm>
            <a:off x="4617720" y="4937760"/>
            <a:ext cx="1143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협업</a:t>
            </a:r>
            <a:endParaRPr lang="en-US" sz="1250" dirty="0"/>
          </a:p>
        </p:txBody>
      </p:sp>
      <p:sp>
        <p:nvSpPr>
          <p:cNvPr id="29" name="Text 27"/>
          <p:cNvSpPr/>
          <p:nvPr/>
        </p:nvSpPr>
        <p:spPr>
          <a:xfrm>
            <a:off x="5897880" y="493776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사람+AI (여기부터 시작!)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8138160" y="4937760"/>
            <a:ext cx="1143000" cy="457200"/>
          </a:xfrm>
          <a:prstGeom prst="roundRect">
            <a:avLst>
              <a:gd name="adj" fmla="val 14000"/>
            </a:avLst>
          </a:prstGeom>
          <a:solidFill>
            <a:srgbClr val="B4453C"/>
          </a:solidFill>
          <a:ln/>
        </p:spPr>
      </p:sp>
      <p:sp>
        <p:nvSpPr>
          <p:cNvPr id="31" name="Text 29"/>
          <p:cNvSpPr/>
          <p:nvPr/>
        </p:nvSpPr>
        <p:spPr>
          <a:xfrm>
            <a:off x="8138160" y="4937760"/>
            <a:ext cx="1143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사람전용</a:t>
            </a:r>
            <a:endParaRPr lang="en-US" sz="1250" dirty="0"/>
          </a:p>
        </p:txBody>
      </p:sp>
      <p:sp>
        <p:nvSpPr>
          <p:cNvPr id="32" name="Text 30"/>
          <p:cNvSpPr/>
          <p:nvPr/>
        </p:nvSpPr>
        <p:spPr>
          <a:xfrm>
            <a:off x="9418320" y="493776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05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판단·책임·관계 (AI 금지)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0A0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강의 ⑤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코드를 몰라도, 직접 만듭니다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7회차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822960" y="2194560"/>
            <a:ext cx="10515600" cy="1371600"/>
          </a:xfrm>
          <a:prstGeom prst="roundRect">
            <a:avLst>
              <a:gd name="adj" fmla="val 6667"/>
            </a:avLst>
          </a:prstGeom>
          <a:solidFill>
            <a:srgbClr val="1E1809"/>
          </a:solidFill>
          <a:ln w="12700">
            <a:solidFill>
              <a:srgbClr val="D99A2B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188720" y="2331720"/>
            <a:ext cx="9784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본부장 임승훈은 AI 1인 기업을 운영합니다 — 기획·개발·배포를 AI와 함께.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188720" y="2834640"/>
            <a:ext cx="9784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9D4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여러분도 '내 반복 업무를 대신 도는 작은 자동화'부터 직접 만들 수 있습니다.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22960" y="3840480"/>
            <a:ext cx="3310128" cy="1645920"/>
          </a:xfrm>
          <a:prstGeom prst="roundRect">
            <a:avLst>
              <a:gd name="adj" fmla="val 5556"/>
            </a:avLst>
          </a:prstGeom>
          <a:solidFill>
            <a:srgbClr val="151412"/>
          </a:solidFill>
          <a:ln w="12700">
            <a:solidFill>
              <a:srgbClr val="2E2A24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1097280" y="4069080"/>
            <a:ext cx="548640" cy="54864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11" name="Text 9"/>
          <p:cNvSpPr/>
          <p:nvPr/>
        </p:nvSpPr>
        <p:spPr>
          <a:xfrm>
            <a:off x="1097280" y="406908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1783080" y="411480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거창한 개발 아님</a:t>
            </a:r>
            <a:endParaRPr lang="en-US" sz="1350" dirty="0"/>
          </a:p>
        </p:txBody>
      </p:sp>
      <p:sp>
        <p:nvSpPr>
          <p:cNvPr id="13" name="Text 11"/>
          <p:cNvSpPr/>
          <p:nvPr/>
        </p:nvSpPr>
        <p:spPr>
          <a:xfrm>
            <a:off x="1097280" y="4709160"/>
            <a:ext cx="283464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C9C4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엑셀 정리 자동화, 보고서 초안 봇부터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4407408" y="3840480"/>
            <a:ext cx="3310128" cy="1645920"/>
          </a:xfrm>
          <a:prstGeom prst="roundRect">
            <a:avLst>
              <a:gd name="adj" fmla="val 5556"/>
            </a:avLst>
          </a:prstGeom>
          <a:solidFill>
            <a:srgbClr val="151412"/>
          </a:solidFill>
          <a:ln w="12700">
            <a:solidFill>
              <a:srgbClr val="2E2A24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681728" y="4069080"/>
            <a:ext cx="548640" cy="54864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16" name="Text 14"/>
          <p:cNvSpPr/>
          <p:nvPr/>
        </p:nvSpPr>
        <p:spPr>
          <a:xfrm>
            <a:off x="4681728" y="406908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5367528" y="411480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말로 만든다</a:t>
            </a:r>
            <a:endParaRPr lang="en-US" sz="1350" dirty="0"/>
          </a:p>
        </p:txBody>
      </p:sp>
      <p:sp>
        <p:nvSpPr>
          <p:cNvPr id="18" name="Text 16"/>
          <p:cNvSpPr/>
          <p:nvPr/>
        </p:nvSpPr>
        <p:spPr>
          <a:xfrm>
            <a:off x="4681728" y="4709160"/>
            <a:ext cx="283464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C9C4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"이런 걸 자동으로 해주는 도구 만들어줘"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7991856" y="3840480"/>
            <a:ext cx="3310128" cy="1645920"/>
          </a:xfrm>
          <a:prstGeom prst="roundRect">
            <a:avLst>
              <a:gd name="adj" fmla="val 5556"/>
            </a:avLst>
          </a:prstGeom>
          <a:solidFill>
            <a:srgbClr val="151412"/>
          </a:solidFill>
          <a:ln w="12700">
            <a:solidFill>
              <a:srgbClr val="2E2A24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8266176" y="4069080"/>
            <a:ext cx="548640" cy="548640"/>
          </a:xfrm>
          <a:prstGeom prst="ellipse">
            <a:avLst/>
          </a:prstGeom>
          <a:solidFill>
            <a:srgbClr val="D99A2B"/>
          </a:solidFill>
          <a:ln/>
        </p:spPr>
      </p:sp>
      <p:sp>
        <p:nvSpPr>
          <p:cNvPr id="21" name="Text 19"/>
          <p:cNvSpPr/>
          <p:nvPr/>
        </p:nvSpPr>
        <p:spPr>
          <a:xfrm>
            <a:off x="8266176" y="406908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A0A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8951976" y="4114800"/>
            <a:ext cx="2194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작게 시작</a:t>
            </a:r>
            <a:endParaRPr lang="en-US" sz="1350" dirty="0"/>
          </a:p>
        </p:txBody>
      </p:sp>
      <p:sp>
        <p:nvSpPr>
          <p:cNvPr id="23" name="Text 21"/>
          <p:cNvSpPr/>
          <p:nvPr/>
        </p:nvSpPr>
        <p:spPr>
          <a:xfrm>
            <a:off x="8266176" y="4709160"/>
            <a:ext cx="283464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C9C4B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하나 되면 다음, 점점 늘려간다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822960" y="580644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F4D58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오늘 실습에서 내 업무의 '자동화 가능' 지점을 찾으면, 그게 첫 도구의 후보입니다.</a:t>
            </a:r>
            <a:endParaRPr lang="en-US" sz="12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22960" y="457200"/>
            <a:ext cx="10515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실습 · 75분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822960" y="749808"/>
            <a:ext cx="106070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내 업무 프로세스를 설계합니다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822960" y="1481328"/>
            <a:ext cx="10607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8C86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2인 1조. 킹콩 GPT/에이전트를 실무로 써보고, 내 업무에 AI를 심을 지점을 정합니다.</a:t>
            </a:r>
            <a:endParaRPr lang="en-US" sz="1350" dirty="0"/>
          </a:p>
        </p:txBody>
      </p:sp>
      <p:sp>
        <p:nvSpPr>
          <p:cNvPr id="5" name="Text 3"/>
          <p:cNvSpPr/>
          <p:nvPr/>
        </p:nvSpPr>
        <p:spPr>
          <a:xfrm>
            <a:off x="822960" y="635508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킹콩백화점 AX 사내교육 · 7회차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972800" y="635508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9C0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822960" y="2331720"/>
            <a:ext cx="10515600" cy="841248"/>
          </a:xfrm>
          <a:prstGeom prst="roundRect">
            <a:avLst>
              <a:gd name="adj" fmla="val 10870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1097280" y="2532888"/>
            <a:ext cx="868680" cy="438912"/>
          </a:xfrm>
          <a:prstGeom prst="roundRect">
            <a:avLst>
              <a:gd name="adj" fmla="val 14583"/>
            </a:avLst>
          </a:prstGeom>
          <a:solidFill>
            <a:srgbClr val="E8E1D0"/>
          </a:solidFill>
          <a:ln/>
        </p:spPr>
      </p:sp>
      <p:sp>
        <p:nvSpPr>
          <p:cNvPr id="9" name="Text 7"/>
          <p:cNvSpPr/>
          <p:nvPr/>
        </p:nvSpPr>
        <p:spPr>
          <a:xfrm>
            <a:off x="1097280" y="2532888"/>
            <a:ext cx="8686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20분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2194560" y="2478024"/>
            <a:ext cx="6309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킹콩 GPT에 실제 업무 질문 10개 + 출처 확인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8686800" y="2478024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일반 AI와 비교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822960" y="3282696"/>
            <a:ext cx="10515600" cy="841248"/>
          </a:xfrm>
          <a:prstGeom prst="roundRect">
            <a:avLst>
              <a:gd name="adj" fmla="val 10870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1097280" y="3483864"/>
            <a:ext cx="868680" cy="438912"/>
          </a:xfrm>
          <a:prstGeom prst="roundRect">
            <a:avLst>
              <a:gd name="adj" fmla="val 14583"/>
            </a:avLst>
          </a:prstGeom>
          <a:solidFill>
            <a:srgbClr val="E8E1D0"/>
          </a:solidFill>
          <a:ln/>
        </p:spPr>
      </p:sp>
      <p:sp>
        <p:nvSpPr>
          <p:cNvPr id="14" name="Text 12"/>
          <p:cNvSpPr/>
          <p:nvPr/>
        </p:nvSpPr>
        <p:spPr>
          <a:xfrm>
            <a:off x="1097280" y="3483864"/>
            <a:ext cx="8686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15분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2194560" y="3429000"/>
            <a:ext cx="6309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내 업무 프로세스를 종이에 그린다 (5~8단계)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8686800" y="3429000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혼자 작업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822960" y="4233672"/>
            <a:ext cx="10515600" cy="841248"/>
          </a:xfrm>
          <a:prstGeom prst="roundRect">
            <a:avLst>
              <a:gd name="adj" fmla="val 10870"/>
            </a:avLst>
          </a:prstGeom>
          <a:solidFill>
            <a:srgbClr val="FDF6E6"/>
          </a:solidFill>
          <a:ln w="12700">
            <a:solidFill>
              <a:srgbClr val="EAB64D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1097280" y="4434840"/>
            <a:ext cx="868680" cy="438912"/>
          </a:xfrm>
          <a:prstGeom prst="roundRect">
            <a:avLst>
              <a:gd name="adj" fmla="val 14583"/>
            </a:avLst>
          </a:prstGeom>
          <a:solidFill>
            <a:srgbClr val="D99A2B"/>
          </a:solidFill>
          <a:ln/>
        </p:spPr>
      </p:sp>
      <p:sp>
        <p:nvSpPr>
          <p:cNvPr id="19" name="Text 17"/>
          <p:cNvSpPr/>
          <p:nvPr/>
        </p:nvSpPr>
        <p:spPr>
          <a:xfrm>
            <a:off x="1097280" y="4434840"/>
            <a:ext cx="8686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20분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2194560" y="4379976"/>
            <a:ext cx="6309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각 단계에 자동화/협업/사람전용 라벨 붙이기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8686800" y="4379976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99A2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← 오늘의 핵심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822960" y="5184648"/>
            <a:ext cx="10515600" cy="841248"/>
          </a:xfrm>
          <a:prstGeom prst="roundRect">
            <a:avLst>
              <a:gd name="adj" fmla="val 10870"/>
            </a:avLst>
          </a:prstGeom>
          <a:solidFill>
            <a:srgbClr val="FBF8F1"/>
          </a:solidFill>
          <a:ln w="12700">
            <a:solidFill>
              <a:srgbClr val="E6DFCE"/>
            </a:solidFill>
            <a:prstDash val="solid"/>
          </a:ln>
          <a:effectLst>
            <a:outerShdw sx="100000" sy="100000" kx="0" ky="0" algn="bl" rotWithShape="0" blurRad="101600" dist="25400" dir="5400000">
              <a:srgbClr val="C9C0AC">
                <a:alpha val="30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1097280" y="5385816"/>
            <a:ext cx="868680" cy="438912"/>
          </a:xfrm>
          <a:prstGeom prst="roundRect">
            <a:avLst>
              <a:gd name="adj" fmla="val 14583"/>
            </a:avLst>
          </a:prstGeom>
          <a:solidFill>
            <a:srgbClr val="E8E1D0"/>
          </a:solidFill>
          <a:ln/>
        </p:spPr>
      </p:sp>
      <p:sp>
        <p:nvSpPr>
          <p:cNvPr id="24" name="Text 22"/>
          <p:cNvSpPr/>
          <p:nvPr/>
        </p:nvSpPr>
        <p:spPr>
          <a:xfrm>
            <a:off x="1097280" y="5385816"/>
            <a:ext cx="8686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20분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2194560" y="5330952"/>
            <a:ext cx="6309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자동화·협업 지점 3곳 + 기대 절감 시간 정리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8686800" y="5330952"/>
            <a:ext cx="24688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55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8회차 발표 재료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2026-07-11T00:02:05Z</dcterms:created>
  <dcterms:modified xsi:type="dcterms:W3CDTF">2026-07-11T00:02:05Z</dcterms:modified>
</cp:coreProperties>
</file>