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8 / 8  ·  FINAL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8회차 · 마지막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시대의 안전·책임 &amp;
</a:t>
            </a:r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 발표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'행동'하는 시대의 안전을 배우고, 8주간 배운 것을 팀 과제로 발표합니다.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8686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안전·책임 강의 90분 + 최종 발표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수료 — 끝이 아니라 시작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5212080" cy="3291840"/>
          </a:xfrm>
          <a:prstGeom prst="roundRect">
            <a:avLst>
              <a:gd name="adj" fmla="val 2778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수료 기준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출석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0" y="28803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6회 이상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120640" y="28803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30점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8872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과제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00400" y="33832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5건 이상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338328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40점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38862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최종 발표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00400" y="388620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 제안·발표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20640" y="388620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30점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188720" y="4434840"/>
            <a:ext cx="457200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88720" y="4572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70점 이상 → 수료증 수여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6172200" y="2194560"/>
            <a:ext cx="5166360" cy="3291840"/>
          </a:xfrm>
          <a:prstGeom prst="roundRect">
            <a:avLst>
              <a:gd name="adj" fmla="val 2778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537960" y="24231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개인 KPI 목표 설정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537960" y="28346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수료가 목표가 아닙니다. 실제 업무 적용이 목표입니다.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537960" y="3429000"/>
            <a:ext cx="44805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각자 3개월 개인 목표: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주당 몇 시간을 AI로 절감할까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어떤 업무에 AI를 정착시킬까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팀에 어떤 자동화를 공유할까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회사 'AI 활용률 70%' KPI로 연결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안전 · 오늘 딱 세 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32304"/>
            <a:ext cx="201168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32304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입력 + 권한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383280" y="23774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넣나 + AI에게 무엇을 할 권한을 줬나, 둘 다 관리.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01568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639312"/>
            <a:ext cx="201168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639312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초안이지 최종 아님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83280" y="3584448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환각·편향·저작권 — 대외 공개 전 사람이 확인한다.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608576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4846320"/>
            <a:ext cx="201168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484632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책임은 사람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83280" y="4791456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실행해도 결정·책임은 사람. 사고는 즉시 보고.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657600"/>
            <a:ext cx="7315200" cy="73152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0" y="-2286000"/>
            <a:ext cx="5943600" cy="59436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097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COMPLETE · 8 / 8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1920240"/>
            <a:ext cx="107899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수고하셨습니다.
</a:t>
            </a:r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시작입니다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868680" y="37947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AI는 도구를 쓰고 스스로 일하는 유능한 파트너입니다. 그리고 능력은 계속 늘어납니다.</a:t>
            </a:r>
            <a:endParaRPr lang="en-US" sz="15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 파트너를 가장 잘 부리는 사람은 — 현장을 아는 여러분입니다. 우리도 계속 배웁니다.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68680" y="544068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566928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수료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 · 마지막 3시간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흐름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295144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00:00 – 00:15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017520" y="2295144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오프닝 · 8주 돌아보기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22960" y="3008376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6EDD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97280" y="31546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00:15 – 01:30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017520" y="3154680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안전·책임 강의 (90분)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22960" y="3867912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97280" y="4014216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01:30 – 01:40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017520" y="4014216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휴식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822960" y="4727448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6EDD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1097280" y="4873752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01:40 – 02:55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017520" y="4873752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팀별 AX 과제 발표 (75분)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822960" y="5586984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6EDD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573328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02:55 – 03:00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017520" y="5733288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수료 · 개인 KPI 목표 설정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22960" y="589788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8주간 배운 모든 것 — 위임·데이터·도구·판단·에이전트 — 이 오늘 하나로 모입니다.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 · 1회차 리마인드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 3원칙 — 이제 심화합니다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3310128" cy="1737360"/>
          </a:xfrm>
          <a:prstGeom prst="roundRect">
            <a:avLst>
              <a:gd name="adj" fmla="val 526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B4453C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43000" y="29718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넣지 말 것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43000" y="3383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민감정보는 입력 금지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07408" y="2194560"/>
            <a:ext cx="3310128" cy="1737360"/>
          </a:xfrm>
          <a:prstGeom prst="roundRect">
            <a:avLst>
              <a:gd name="adj" fmla="val 526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27448" y="246888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D99A2B"/>
          </a:solidFill>
          <a:ln/>
        </p:spPr>
      </p:sp>
      <p:sp>
        <p:nvSpPr>
          <p:cNvPr id="13" name="Text 11"/>
          <p:cNvSpPr/>
          <p:nvPr/>
        </p:nvSpPr>
        <p:spPr>
          <a:xfrm>
            <a:off x="4727448" y="246888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27448" y="29718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권한을 관리할 것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727448" y="3383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최소 권한·고위험은 승인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991856" y="2194560"/>
            <a:ext cx="3310128" cy="1737360"/>
          </a:xfrm>
          <a:prstGeom prst="roundRect">
            <a:avLst>
              <a:gd name="adj" fmla="val 526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311896" y="246888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3F7D51"/>
          </a:solidFill>
          <a:ln/>
        </p:spPr>
      </p:sp>
      <p:sp>
        <p:nvSpPr>
          <p:cNvPr id="18" name="Text 16"/>
          <p:cNvSpPr/>
          <p:nvPr/>
        </p:nvSpPr>
        <p:spPr>
          <a:xfrm>
            <a:off x="8311896" y="246888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311896" y="29718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고위험은 사람이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311896" y="3383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결정·책임은 위임 불가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22960" y="4206240"/>
            <a:ext cx="10515600" cy="1280160"/>
          </a:xfrm>
          <a:prstGeom prst="roundRect">
            <a:avLst>
              <a:gd name="adj" fmla="val 7143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1143000" y="4389120"/>
            <a:ext cx="9966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무엇이 바뀌었나 — AI가 이제 '행동'합니다.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143000" y="4800600"/>
            <a:ext cx="99669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대화만 하던 시절보다 리스크가 큽니다. 이제 '무엇을 입력하나'뿐 아니라 'AI에게 무엇을 할 권한을 줬나'를 관리합니다.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AI에 절대 넣지 말 것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774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97280" y="28620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고객 개인정보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097280" y="31729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이름·연락처·주소·주문내역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81728" y="23774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681728" y="28620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공급사 정보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681728" y="31729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매입 단가표·계약서·거래조건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266176" y="23774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66176" y="28620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미공개 경영자료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8266176" y="31729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재무·실적·전략 문서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822960" y="37490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39776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097280" y="44622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인사 정보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1097280" y="47731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직원 급여·평가·개인 사정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407408" y="37490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681728" y="39776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681728" y="44622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접속정보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4681728" y="47731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비밀번호·API 키·서버 주소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991856" y="37490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66176" y="39776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8266176" y="4462272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법적 민감 문서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8266176" y="477316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소송·분쟁·법률 검토 자료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애매하면 = 넣지 마세요. 사내 자료는 킹콩 GPT(사내 도구)에서. 사내 도구를 쓰면 붙여넣을 일이 줍니다.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 · 에이전트 시대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최소 권한 · 행동 승인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88720"/>
          </a:xfrm>
          <a:prstGeom prst="roundRect">
            <a:avLst>
              <a:gd name="adj" fmla="val 7692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194560"/>
            <a:ext cx="9784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에이전트에게 '무엇을 할 권한'을 줬는지가 새로운 관리 포인트입니다.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3657600"/>
            <a:ext cx="3310128" cy="1828800"/>
          </a:xfrm>
          <a:prstGeom prst="roundRect">
            <a:avLst>
              <a:gd name="adj" fmla="val 500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097280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0" name="Text 8"/>
          <p:cNvSpPr/>
          <p:nvPr/>
        </p:nvSpPr>
        <p:spPr>
          <a:xfrm>
            <a:off x="1097280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828800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최소 권한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1097280" y="4572000"/>
            <a:ext cx="2834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꼭 필요한 것만 준다 (전체 접근 X)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407408" y="3657600"/>
            <a:ext cx="3310128" cy="1828800"/>
          </a:xfrm>
          <a:prstGeom prst="roundRect">
            <a:avLst>
              <a:gd name="adj" fmla="val 500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81728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5" name="Text 13"/>
          <p:cNvSpPr/>
          <p:nvPr/>
        </p:nvSpPr>
        <p:spPr>
          <a:xfrm>
            <a:off x="4681728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13248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행동 승인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4681728" y="4572000"/>
            <a:ext cx="2834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비가역·고위험·큰 금액은 사람 승인 후 실행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991856" y="3657600"/>
            <a:ext cx="3310128" cy="1828800"/>
          </a:xfrm>
          <a:prstGeom prst="roundRect">
            <a:avLst>
              <a:gd name="adj" fmla="val 500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266176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0" name="Text 18"/>
          <p:cNvSpPr/>
          <p:nvPr/>
        </p:nvSpPr>
        <p:spPr>
          <a:xfrm>
            <a:off x="8266176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997696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감사 로그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8266176" y="4572000"/>
            <a:ext cx="2834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했는지 기록을 남긴다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22960" y="57607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빠른 자동화의 대가로 blast radius(사고 파급범위)가 커집니다 — 권한을 좁히면 사고도 작아집니다.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 · 편향 · 저작권 대응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3310128" cy="3291840"/>
          </a:xfrm>
          <a:prstGeom prst="roundRect">
            <a:avLst>
              <a:gd name="adj" fmla="val 277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22960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3042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1097280" y="26974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그럴듯하게 지어냄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1097280" y="3200400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출처를 요구한다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097280" y="3767328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숫자는 도구(코드)로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1097280" y="4334256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'모르면 모른다'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407408" y="2194560"/>
            <a:ext cx="3310128" cy="3291840"/>
          </a:xfrm>
          <a:prstGeom prst="roundRect">
            <a:avLst>
              <a:gd name="adj" fmla="val 277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407408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4A7EA8"/>
          </a:solidFill>
          <a:ln/>
        </p:spPr>
      </p:sp>
      <p:sp>
        <p:nvSpPr>
          <p:cNvPr id="15" name="Text 13"/>
          <p:cNvSpPr/>
          <p:nvPr/>
        </p:nvSpPr>
        <p:spPr>
          <a:xfrm>
            <a:off x="4681728" y="23042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편향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4681728" y="26974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특정 집단에 불리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681728" y="3200400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추천이 특정 고객군에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681728" y="3767328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불리하지 않은지 점검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681728" y="4334256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공정성 확인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7991856" y="2194560"/>
            <a:ext cx="3310128" cy="3291840"/>
          </a:xfrm>
          <a:prstGeom prst="roundRect">
            <a:avLst>
              <a:gd name="adj" fmla="val 277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991856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3F7D51"/>
          </a:solidFill>
          <a:ln/>
        </p:spPr>
      </p:sp>
      <p:sp>
        <p:nvSpPr>
          <p:cNvPr id="22" name="Text 20"/>
          <p:cNvSpPr/>
          <p:nvPr/>
        </p:nvSpPr>
        <p:spPr>
          <a:xfrm>
            <a:off x="8266176" y="23042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저작권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8266176" y="26974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남의 창작물일 수 있음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8266176" y="3200400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상업적 사용 전 확인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266176" y="3767328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AI 생성물임을 인지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266176" y="4334256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문구·이미지 출처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822960" y="56235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도구·출처로 크게 줄지만 0은 아닙니다. 고위험·비가역·대외 공개물은 사람이 확인합니다.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사고가 나면 — 숨기지 말 것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88720"/>
          </a:xfrm>
          <a:prstGeom prst="roundRect">
            <a:avLst>
              <a:gd name="adj" fmla="val 7692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37744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책임은 위임 불가 — AI가 실행해도 결정과 책임은 사람입니다.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3464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실수로 민감정보를 입력했거나 잘못 실행됐다면 → 즉시 보고. 숨기는 것이 가장 큰 리스크.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657600"/>
            <a:ext cx="2514600" cy="1554480"/>
          </a:xfrm>
          <a:prstGeom prst="roundRect">
            <a:avLst>
              <a:gd name="adj" fmla="val 5882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45720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멈춘다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48920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추가 실행·전송 중단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520440" y="3657600"/>
            <a:ext cx="2514600" cy="1554480"/>
          </a:xfrm>
          <a:prstGeom prst="roundRect">
            <a:avLst>
              <a:gd name="adj" fmla="val 5882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794760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3794760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794760" y="45720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보고한다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794760" y="48920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담당자에게 즉시 알림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17920" y="3657600"/>
            <a:ext cx="2514600" cy="1554480"/>
          </a:xfrm>
          <a:prstGeom prst="roundRect">
            <a:avLst>
              <a:gd name="adj" fmla="val 5882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92240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92240" y="45720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기록한다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92240" y="48920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했는지 남김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915400" y="3657600"/>
            <a:ext cx="2514600" cy="1554480"/>
          </a:xfrm>
          <a:prstGeom prst="roundRect">
            <a:avLst>
              <a:gd name="adj" fmla="val 5882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9189720" y="388620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6" name="Text 24"/>
          <p:cNvSpPr/>
          <p:nvPr/>
        </p:nvSpPr>
        <p:spPr>
          <a:xfrm>
            <a:off x="9189720" y="38862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189720" y="45720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조치한다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189720" y="48920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 회수 등 후속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신고 절차와 담당자는 사내 공지로 배포됩니다. 실수는 처벌이 아니라 학습의 기회입니다.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최종 발표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팀별 AX 과제 발표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2~3인 5팀 · 팀당 발표 10분 + 질의 5분 · 경영진 참관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발표 5항목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43000" y="28346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문제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560320" y="2834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팀의 가장 아픈 문제 (숫자로)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143000" y="33832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방안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560320" y="3383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어디에 어떻게 넣나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1143000" y="39319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3) 효과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60320" y="39319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기대 효과 (시간/금액)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1143000" y="44805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4) 측정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560320" y="448056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무엇으로 성공을 재나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14300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5) 준비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560320" y="50292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필요한 데이터와 걸림돌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9224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평가 기준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6492240" y="2834640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2834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132320" y="280720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문제 정의의 구체성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7132320" y="312724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막연하지 않고 숫자로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92240" y="3547872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6" name="Text 24"/>
          <p:cNvSpPr/>
          <p:nvPr/>
        </p:nvSpPr>
        <p:spPr>
          <a:xfrm>
            <a:off x="6492240" y="35478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132320" y="35204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적용의 타당성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7132320" y="38404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6·7회차 원칙에 맞나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492240" y="4261104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0" name="Text 28"/>
          <p:cNvSpPr/>
          <p:nvPr/>
        </p:nvSpPr>
        <p:spPr>
          <a:xfrm>
            <a:off x="6492240" y="426110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7132320" y="4233672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 가능성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7132320" y="4553712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성공을 잴 수 있나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492240" y="4974336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4" name="Text 32"/>
          <p:cNvSpPr/>
          <p:nvPr/>
        </p:nvSpPr>
        <p:spPr>
          <a:xfrm>
            <a:off x="6492240" y="497433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7132320" y="4946904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가능성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7132320" y="5266944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당장 시작할 수 있나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492240" y="553212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우수 과제는 실제 Phase 2 과제로 채택됩니다.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8-WEEK JOURNEY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우리가 걸어온 8주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8회차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28600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51560" y="248716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248716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51560" y="30632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AI의 진짜 능력·AX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697480" y="24688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520440" y="228600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749040" y="248716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3" name="Text 11"/>
          <p:cNvSpPr/>
          <p:nvPr/>
        </p:nvSpPr>
        <p:spPr>
          <a:xfrm>
            <a:off x="3749040" y="248716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749040" y="30632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위임의 기술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94960" y="24688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217920" y="228600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46520" y="248716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248716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46520" y="30632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자동화·멀티모달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092440" y="24688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8915400" y="228600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9144000" y="248716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0" y="248716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144000" y="30632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리터러시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789920" y="24688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822960" y="384048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1051560" y="404164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28" name="Text 26"/>
          <p:cNvSpPr/>
          <p:nvPr/>
        </p:nvSpPr>
        <p:spPr>
          <a:xfrm>
            <a:off x="1051560" y="40416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051560" y="461772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도구를 쥐여주기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697480" y="402336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3520440" y="384048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749040" y="404164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33" name="Text 31"/>
          <p:cNvSpPr/>
          <p:nvPr/>
        </p:nvSpPr>
        <p:spPr>
          <a:xfrm>
            <a:off x="3749040" y="40416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3749040" y="461772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예측·자율실행 신뢰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394960" y="402336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36" name="Shape 34"/>
          <p:cNvSpPr/>
          <p:nvPr/>
        </p:nvSpPr>
        <p:spPr>
          <a:xfrm>
            <a:off x="6217920" y="384048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446520" y="4041648"/>
            <a:ext cx="548640" cy="54864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38" name="Text 36"/>
          <p:cNvSpPr/>
          <p:nvPr/>
        </p:nvSpPr>
        <p:spPr>
          <a:xfrm>
            <a:off x="6446520" y="40416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6446520" y="461772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GPT·에이전트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8092440" y="402336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8915400" y="3840480"/>
            <a:ext cx="2487168" cy="1280160"/>
          </a:xfrm>
          <a:prstGeom prst="roundRect">
            <a:avLst>
              <a:gd name="adj" fmla="val 7143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9144000" y="4041648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3" name="Text 41"/>
          <p:cNvSpPr/>
          <p:nvPr/>
        </p:nvSpPr>
        <p:spPr>
          <a:xfrm>
            <a:off x="9144000" y="40416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9144000" y="461772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안전·책임·발표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822960" y="55778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여러분은 이제 AI를 '쓰는' 사람에서 '맡기고 판단하며 부리는' 사람이 됐습니다.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2026-07-11T00:04:57Z</dcterms:created>
  <dcterms:modified xsi:type="dcterms:W3CDTF">2026-07-11T00:04:57Z</dcterms:modified>
</cp:coreProperties>
</file>